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9144000" cy="6858000"/>
  <p:notesSz cx="6858000" cy="9144000"/>
  <p:defaultTextStyle>
    <a:lvl1pPr defTabSz="457200">
      <a:defRPr>
        <a:latin typeface="Calibri"/>
        <a:ea typeface="Calibri"/>
        <a:cs typeface="Calibri"/>
        <a:sym typeface="Calibri"/>
      </a:defRPr>
    </a:lvl1pPr>
    <a:lvl2pPr indent="457200" defTabSz="457200">
      <a:defRPr>
        <a:latin typeface="Calibri"/>
        <a:ea typeface="Calibri"/>
        <a:cs typeface="Calibri"/>
        <a:sym typeface="Calibri"/>
      </a:defRPr>
    </a:lvl2pPr>
    <a:lvl3pPr indent="914400" defTabSz="457200">
      <a:defRPr>
        <a:latin typeface="Calibri"/>
        <a:ea typeface="Calibri"/>
        <a:cs typeface="Calibri"/>
        <a:sym typeface="Calibri"/>
      </a:defRPr>
    </a:lvl3pPr>
    <a:lvl4pPr indent="1371600" defTabSz="457200">
      <a:defRPr>
        <a:latin typeface="Calibri"/>
        <a:ea typeface="Calibri"/>
        <a:cs typeface="Calibri"/>
        <a:sym typeface="Calibri"/>
      </a:defRPr>
    </a:lvl4pPr>
    <a:lvl5pPr indent="1828800" defTabSz="457200">
      <a:defRPr>
        <a:latin typeface="Calibri"/>
        <a:ea typeface="Calibri"/>
        <a:cs typeface="Calibri"/>
        <a:sym typeface="Calibri"/>
      </a:defRPr>
    </a:lvl5pPr>
    <a:lvl6pPr indent="2286000" defTabSz="457200">
      <a:defRPr>
        <a:latin typeface="Calibri"/>
        <a:ea typeface="Calibri"/>
        <a:cs typeface="Calibri"/>
        <a:sym typeface="Calibri"/>
      </a:defRPr>
    </a:lvl6pPr>
    <a:lvl7pPr indent="2743200" defTabSz="457200">
      <a:defRPr>
        <a:latin typeface="Calibri"/>
        <a:ea typeface="Calibri"/>
        <a:cs typeface="Calibri"/>
        <a:sym typeface="Calibri"/>
      </a:defRPr>
    </a:lvl7pPr>
    <a:lvl8pPr indent="3200400" defTabSz="457200">
      <a:defRPr>
        <a:latin typeface="Calibri"/>
        <a:ea typeface="Calibri"/>
        <a:cs typeface="Calibri"/>
        <a:sym typeface="Calibri"/>
      </a:defRPr>
    </a:lvl8pPr>
    <a:lvl9pPr indent="3657600" defTabSz="457200">
      <a:defRPr>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b="def" i="def"/>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E7D0"/>
          </a:solidFill>
        </a:fill>
      </a:tcStyle>
    </a:wholeTbl>
    <a:band2H>
      <a:tcTxStyle b="def" i="def"/>
      <a:tcStyle>
        <a:tcBdr/>
        <a:fill>
          <a:solidFill>
            <a:srgbClr val="EFF3E9"/>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BBB59"/>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CDCCE"/>
          </a:solidFill>
        </a:fill>
      </a:tcStyle>
    </a:wholeTbl>
    <a:band2H>
      <a:tcTxStyle b="def" i="def"/>
      <a:tcStyle>
        <a:tcBdr/>
        <a:fill>
          <a:solidFill>
            <a:srgbClr val="FDEE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79646"/>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4F81BD"/>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p:nvPr>
            <p:ph type="sldImg"/>
          </p:nvPr>
        </p:nvSpPr>
        <p:spPr>
          <a:xfrm>
            <a:off x="1143000" y="685800"/>
            <a:ext cx="4572000" cy="3429000"/>
          </a:xfrm>
          <a:prstGeom prst="rect">
            <a:avLst/>
          </a:prstGeom>
        </p:spPr>
        <p:txBody>
          <a:bodyPr/>
          <a:lstStyle/>
          <a:p>
            <a:pPr lvl="0"/>
          </a:p>
        </p:txBody>
      </p:sp>
      <p:sp>
        <p:nvSpPr>
          <p:cNvPr id="47" name="Shape 47"/>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Diapositive de titre">
    <p:spTree>
      <p:nvGrpSpPr>
        <p:cNvPr id="1" name=""/>
        <p:cNvGrpSpPr/>
        <p:nvPr/>
      </p:nvGrpSpPr>
      <p:grpSpPr>
        <a:xfrm>
          <a:off x="0" y="0"/>
          <a:ext cx="0" cy="0"/>
          <a:chOff x="0" y="0"/>
          <a:chExt cx="0" cy="0"/>
        </a:xfrm>
      </p:grpSpPr>
      <p:sp>
        <p:nvSpPr>
          <p:cNvPr id="6" name="Shape 6"/>
          <p:cNvSpPr/>
          <p:nvPr>
            <p:ph type="title"/>
          </p:nvPr>
        </p:nvSpPr>
        <p:spPr>
          <a:xfrm>
            <a:off x="685800" y="1844675"/>
            <a:ext cx="7772400" cy="2041525"/>
          </a:xfrm>
          <a:prstGeom prst="rect">
            <a:avLst/>
          </a:prstGeom>
        </p:spPr>
        <p:txBody>
          <a:bodyPr/>
          <a:lstStyle/>
          <a:p>
            <a:pPr lvl="0">
              <a:defRPr sz="1800"/>
            </a:pPr>
            <a:r>
              <a:rPr sz="4400"/>
              <a:t>标题文本</a:t>
            </a:r>
          </a:p>
        </p:txBody>
      </p:sp>
      <p:sp>
        <p:nvSpPr>
          <p:cNvPr id="7" name="Shape 7"/>
          <p:cNvSpPr/>
          <p:nvPr>
            <p:ph type="body" idx="1"/>
          </p:nvPr>
        </p:nvSpPr>
        <p:spPr>
          <a:xfrm>
            <a:off x="1371600" y="3886200"/>
            <a:ext cx="6400800" cy="29718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lvl="0">
              <a:defRPr sz="1800">
                <a:solidFill>
                  <a:srgbClr val="000000"/>
                </a:solidFill>
              </a:defRPr>
            </a:pPr>
            <a:r>
              <a:rPr sz="3200">
                <a:solidFill>
                  <a:srgbClr val="888888"/>
                </a:solidFill>
              </a:rPr>
              <a:t>正文级别 1</a:t>
            </a:r>
            <a:endParaRPr sz="3200">
              <a:solidFill>
                <a:srgbClr val="888888"/>
              </a:solidFill>
            </a:endParaRPr>
          </a:p>
          <a:p>
            <a:pPr lvl="1">
              <a:defRPr sz="1800">
                <a:solidFill>
                  <a:srgbClr val="000000"/>
                </a:solidFill>
              </a:defRPr>
            </a:pPr>
            <a:r>
              <a:rPr sz="3200">
                <a:solidFill>
                  <a:srgbClr val="888888"/>
                </a:solidFill>
              </a:rPr>
              <a:t>正文级别 2</a:t>
            </a:r>
            <a:endParaRPr sz="3200">
              <a:solidFill>
                <a:srgbClr val="888888"/>
              </a:solidFill>
            </a:endParaRPr>
          </a:p>
          <a:p>
            <a:pPr lvl="2">
              <a:defRPr sz="1800">
                <a:solidFill>
                  <a:srgbClr val="000000"/>
                </a:solidFill>
              </a:defRPr>
            </a:pPr>
            <a:r>
              <a:rPr sz="3200">
                <a:solidFill>
                  <a:srgbClr val="888888"/>
                </a:solidFill>
              </a:rPr>
              <a:t>正文级别 3</a:t>
            </a:r>
            <a:endParaRPr sz="3200">
              <a:solidFill>
                <a:srgbClr val="888888"/>
              </a:solidFill>
            </a:endParaRPr>
          </a:p>
          <a:p>
            <a:pPr lvl="3">
              <a:defRPr sz="1800">
                <a:solidFill>
                  <a:srgbClr val="000000"/>
                </a:solidFill>
              </a:defRPr>
            </a:pPr>
            <a:r>
              <a:rPr sz="3200">
                <a:solidFill>
                  <a:srgbClr val="888888"/>
                </a:solidFill>
              </a:rPr>
              <a:t>正文级别 4</a:t>
            </a:r>
            <a:endParaRPr sz="3200">
              <a:solidFill>
                <a:srgbClr val="888888"/>
              </a:solidFill>
            </a:endParaRPr>
          </a:p>
          <a:p>
            <a:pPr lvl="4">
              <a:defRPr sz="1800">
                <a:solidFill>
                  <a:srgbClr val="000000"/>
                </a:solidFill>
              </a:defRPr>
            </a:pPr>
            <a:r>
              <a:rPr sz="3200">
                <a:solidFill>
                  <a:srgbClr val="888888"/>
                </a:solidFill>
              </a:rPr>
              <a:t>正文级别 5</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re et texte vertical">
    <p:spTree>
      <p:nvGrpSpPr>
        <p:cNvPr id="1" name=""/>
        <p:cNvGrpSpPr/>
        <p:nvPr/>
      </p:nvGrpSpPr>
      <p:grpSpPr>
        <a:xfrm>
          <a:off x="0" y="0"/>
          <a:ext cx="0" cy="0"/>
          <a:chOff x="0" y="0"/>
          <a:chExt cx="0" cy="0"/>
        </a:xfrm>
      </p:grpSpPr>
      <p:sp>
        <p:nvSpPr>
          <p:cNvPr id="39" name="Shape 39"/>
          <p:cNvSpPr/>
          <p:nvPr>
            <p:ph type="title"/>
          </p:nvPr>
        </p:nvSpPr>
        <p:spPr>
          <a:prstGeom prst="rect">
            <a:avLst/>
          </a:prstGeom>
        </p:spPr>
        <p:txBody>
          <a:bodyPr/>
          <a:lstStyle/>
          <a:p>
            <a:pPr lvl="0">
              <a:defRPr sz="1800"/>
            </a:pPr>
            <a:r>
              <a:rPr sz="4400"/>
              <a:t>标题文本</a:t>
            </a:r>
          </a:p>
        </p:txBody>
      </p:sp>
      <p:sp>
        <p:nvSpPr>
          <p:cNvPr id="40" name="Shape 40"/>
          <p:cNvSpPr/>
          <p:nvPr>
            <p:ph type="body" idx="1"/>
          </p:nvPr>
        </p:nvSpPr>
        <p:spPr>
          <a:prstGeom prst="rect">
            <a:avLst/>
          </a:prstGeom>
        </p:spPr>
        <p:txBody>
          <a:bodyPr/>
          <a:lstStyle/>
          <a:p>
            <a:pPr lvl="0">
              <a:defRPr sz="1800"/>
            </a:pPr>
            <a:r>
              <a:rPr sz="3200"/>
              <a:t>正文级别 1</a:t>
            </a:r>
            <a:endParaRPr sz="3200"/>
          </a:p>
          <a:p>
            <a:pPr lvl="1">
              <a:defRPr sz="1800"/>
            </a:pPr>
            <a:r>
              <a:rPr sz="3200"/>
              <a:t>正文级别 2</a:t>
            </a:r>
            <a:endParaRPr sz="3200"/>
          </a:p>
          <a:p>
            <a:pPr lvl="2">
              <a:defRPr sz="1800"/>
            </a:pPr>
            <a:r>
              <a:rPr sz="3200"/>
              <a:t>正文级别 3</a:t>
            </a:r>
            <a:endParaRPr sz="3200"/>
          </a:p>
          <a:p>
            <a:pPr lvl="3">
              <a:defRPr sz="1800"/>
            </a:pPr>
            <a:r>
              <a:rPr sz="3200"/>
              <a:t>正文级别 4</a:t>
            </a:r>
            <a:endParaRPr sz="3200"/>
          </a:p>
          <a:p>
            <a:pPr lvl="4">
              <a:defRPr sz="1800"/>
            </a:pPr>
            <a:r>
              <a:rPr sz="3200"/>
              <a:t>正文级别 5</a:t>
            </a:r>
          </a:p>
        </p:txBody>
      </p:sp>
      <p:sp>
        <p:nvSpPr>
          <p:cNvPr id="41" name="Shape 4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Titre vertical et texte">
    <p:spTree>
      <p:nvGrpSpPr>
        <p:cNvPr id="1" name=""/>
        <p:cNvGrpSpPr/>
        <p:nvPr/>
      </p:nvGrpSpPr>
      <p:grpSpPr>
        <a:xfrm>
          <a:off x="0" y="0"/>
          <a:ext cx="0" cy="0"/>
          <a:chOff x="0" y="0"/>
          <a:chExt cx="0" cy="0"/>
        </a:xfrm>
      </p:grpSpPr>
      <p:sp>
        <p:nvSpPr>
          <p:cNvPr id="43" name="Shape 43"/>
          <p:cNvSpPr/>
          <p:nvPr>
            <p:ph type="title"/>
          </p:nvPr>
        </p:nvSpPr>
        <p:spPr>
          <a:xfrm>
            <a:off x="6629400" y="0"/>
            <a:ext cx="2057400" cy="6400802"/>
          </a:xfrm>
          <a:prstGeom prst="rect">
            <a:avLst/>
          </a:prstGeom>
        </p:spPr>
        <p:txBody>
          <a:bodyPr/>
          <a:lstStyle/>
          <a:p>
            <a:pPr lvl="0">
              <a:defRPr sz="1800"/>
            </a:pPr>
            <a:r>
              <a:rPr sz="4400"/>
              <a:t>标题文本</a:t>
            </a:r>
          </a:p>
        </p:txBody>
      </p:sp>
      <p:sp>
        <p:nvSpPr>
          <p:cNvPr id="44" name="Shape 44"/>
          <p:cNvSpPr/>
          <p:nvPr>
            <p:ph type="body" idx="1"/>
          </p:nvPr>
        </p:nvSpPr>
        <p:spPr>
          <a:xfrm>
            <a:off x="457200" y="274638"/>
            <a:ext cx="6019800" cy="6583363"/>
          </a:xfrm>
          <a:prstGeom prst="rect">
            <a:avLst/>
          </a:prstGeom>
        </p:spPr>
        <p:txBody>
          <a:bodyPr/>
          <a:lstStyle/>
          <a:p>
            <a:pPr lvl="0">
              <a:defRPr sz="1800"/>
            </a:pPr>
            <a:r>
              <a:rPr sz="3200"/>
              <a:t>正文级别 1</a:t>
            </a:r>
            <a:endParaRPr sz="3200"/>
          </a:p>
          <a:p>
            <a:pPr lvl="1">
              <a:defRPr sz="1800"/>
            </a:pPr>
            <a:r>
              <a:rPr sz="3200"/>
              <a:t>正文级别 2</a:t>
            </a:r>
            <a:endParaRPr sz="3200"/>
          </a:p>
          <a:p>
            <a:pPr lvl="2">
              <a:defRPr sz="1800"/>
            </a:pPr>
            <a:r>
              <a:rPr sz="3200"/>
              <a:t>正文级别 3</a:t>
            </a:r>
            <a:endParaRPr sz="3200"/>
          </a:p>
          <a:p>
            <a:pPr lvl="3">
              <a:defRPr sz="1800"/>
            </a:pPr>
            <a:r>
              <a:rPr sz="3200"/>
              <a:t>正文级别 4</a:t>
            </a:r>
            <a:endParaRPr sz="3200"/>
          </a:p>
          <a:p>
            <a:pPr lvl="4">
              <a:defRPr sz="1800"/>
            </a:pPr>
            <a:r>
              <a:rPr sz="3200"/>
              <a:t>正文级别 5</a:t>
            </a:r>
          </a:p>
        </p:txBody>
      </p:sp>
      <p:sp>
        <p:nvSpPr>
          <p:cNvPr id="45" name="Shape 4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re et contenu">
    <p:spTree>
      <p:nvGrpSpPr>
        <p:cNvPr id="1" name=""/>
        <p:cNvGrpSpPr/>
        <p:nvPr/>
      </p:nvGrpSpPr>
      <p:grpSpPr>
        <a:xfrm>
          <a:off x="0" y="0"/>
          <a:ext cx="0" cy="0"/>
          <a:chOff x="0" y="0"/>
          <a:chExt cx="0" cy="0"/>
        </a:xfrm>
      </p:grpSpPr>
      <p:sp>
        <p:nvSpPr>
          <p:cNvPr id="10" name="Shape 10"/>
          <p:cNvSpPr/>
          <p:nvPr>
            <p:ph type="title"/>
          </p:nvPr>
        </p:nvSpPr>
        <p:spPr>
          <a:prstGeom prst="rect">
            <a:avLst/>
          </a:prstGeom>
        </p:spPr>
        <p:txBody>
          <a:bodyPr/>
          <a:lstStyle/>
          <a:p>
            <a:pPr lvl="0">
              <a:defRPr sz="1800"/>
            </a:pPr>
            <a:r>
              <a:rPr sz="4400"/>
              <a:t>标题文本</a:t>
            </a:r>
          </a:p>
        </p:txBody>
      </p:sp>
      <p:sp>
        <p:nvSpPr>
          <p:cNvPr id="11" name="Shape 11"/>
          <p:cNvSpPr/>
          <p:nvPr>
            <p:ph type="body" idx="1"/>
          </p:nvPr>
        </p:nvSpPr>
        <p:spPr>
          <a:prstGeom prst="rect">
            <a:avLst/>
          </a:prstGeom>
        </p:spPr>
        <p:txBody>
          <a:bodyPr/>
          <a:lstStyle/>
          <a:p>
            <a:pPr lvl="0">
              <a:defRPr sz="1800"/>
            </a:pPr>
            <a:r>
              <a:rPr sz="3200"/>
              <a:t>正文级别 1</a:t>
            </a:r>
            <a:endParaRPr sz="3200"/>
          </a:p>
          <a:p>
            <a:pPr lvl="1">
              <a:defRPr sz="1800"/>
            </a:pPr>
            <a:r>
              <a:rPr sz="3200"/>
              <a:t>正文级别 2</a:t>
            </a:r>
            <a:endParaRPr sz="3200"/>
          </a:p>
          <a:p>
            <a:pPr lvl="2">
              <a:defRPr sz="1800"/>
            </a:pPr>
            <a:r>
              <a:rPr sz="3200"/>
              <a:t>正文级别 3</a:t>
            </a:r>
            <a:endParaRPr sz="3200"/>
          </a:p>
          <a:p>
            <a:pPr lvl="3">
              <a:defRPr sz="1800"/>
            </a:pPr>
            <a:r>
              <a:rPr sz="3200"/>
              <a:t>正文级别 4</a:t>
            </a:r>
            <a:endParaRPr sz="3200"/>
          </a:p>
          <a:p>
            <a:pPr lvl="4">
              <a:defRPr sz="1800"/>
            </a:pPr>
            <a:r>
              <a:rPr sz="3200"/>
              <a:t>正文级别 5</a:t>
            </a:r>
          </a:p>
        </p:txBody>
      </p:sp>
      <p:sp>
        <p:nvSpPr>
          <p:cNvPr id="12" name="Shape 1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En-tête de section">
    <p:spTree>
      <p:nvGrpSpPr>
        <p:cNvPr id="1" name=""/>
        <p:cNvGrpSpPr/>
        <p:nvPr/>
      </p:nvGrpSpPr>
      <p:grpSpPr>
        <a:xfrm>
          <a:off x="0" y="0"/>
          <a:ext cx="0" cy="0"/>
          <a:chOff x="0" y="0"/>
          <a:chExt cx="0" cy="0"/>
        </a:xfrm>
      </p:grpSpPr>
      <p:sp>
        <p:nvSpPr>
          <p:cNvPr id="14" name="Shape 14"/>
          <p:cNvSpPr/>
          <p:nvPr>
            <p:ph type="title"/>
          </p:nvPr>
        </p:nvSpPr>
        <p:spPr>
          <a:xfrm>
            <a:off x="722312" y="4406900"/>
            <a:ext cx="7772401" cy="1362075"/>
          </a:xfrm>
          <a:prstGeom prst="rect">
            <a:avLst/>
          </a:prstGeom>
        </p:spPr>
        <p:txBody>
          <a:bodyPr anchor="t"/>
          <a:lstStyle>
            <a:lvl1pPr algn="l">
              <a:defRPr b="1" cap="all" sz="4000"/>
            </a:lvl1pPr>
          </a:lstStyle>
          <a:p>
            <a:pPr lvl="0">
              <a:defRPr b="0" cap="none" sz="1800"/>
            </a:pPr>
            <a:r>
              <a:rPr b="1" cap="all" sz="4000"/>
              <a:t>标题文本</a:t>
            </a:r>
          </a:p>
        </p:txBody>
      </p:sp>
      <p:sp>
        <p:nvSpPr>
          <p:cNvPr id="15" name="Shape 15"/>
          <p:cNvSpPr/>
          <p:nvPr>
            <p:ph type="body"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lvl="0">
              <a:defRPr sz="1800">
                <a:solidFill>
                  <a:srgbClr val="000000"/>
                </a:solidFill>
              </a:defRPr>
            </a:pPr>
            <a:r>
              <a:rPr sz="2000">
                <a:solidFill>
                  <a:srgbClr val="888888"/>
                </a:solidFill>
              </a:rPr>
              <a:t>正文级别 1</a:t>
            </a:r>
            <a:endParaRPr sz="2000">
              <a:solidFill>
                <a:srgbClr val="888888"/>
              </a:solidFill>
            </a:endParaRPr>
          </a:p>
          <a:p>
            <a:pPr lvl="1">
              <a:defRPr sz="1800">
                <a:solidFill>
                  <a:srgbClr val="000000"/>
                </a:solidFill>
              </a:defRPr>
            </a:pPr>
            <a:r>
              <a:rPr sz="2000">
                <a:solidFill>
                  <a:srgbClr val="888888"/>
                </a:solidFill>
              </a:rPr>
              <a:t>正文级别 2</a:t>
            </a:r>
            <a:endParaRPr sz="2000">
              <a:solidFill>
                <a:srgbClr val="888888"/>
              </a:solidFill>
            </a:endParaRPr>
          </a:p>
          <a:p>
            <a:pPr lvl="2">
              <a:defRPr sz="1800">
                <a:solidFill>
                  <a:srgbClr val="000000"/>
                </a:solidFill>
              </a:defRPr>
            </a:pPr>
            <a:r>
              <a:rPr sz="2000">
                <a:solidFill>
                  <a:srgbClr val="888888"/>
                </a:solidFill>
              </a:rPr>
              <a:t>正文级别 3</a:t>
            </a:r>
            <a:endParaRPr sz="2000">
              <a:solidFill>
                <a:srgbClr val="888888"/>
              </a:solidFill>
            </a:endParaRPr>
          </a:p>
          <a:p>
            <a:pPr lvl="3">
              <a:defRPr sz="1800">
                <a:solidFill>
                  <a:srgbClr val="000000"/>
                </a:solidFill>
              </a:defRPr>
            </a:pPr>
            <a:r>
              <a:rPr sz="2000">
                <a:solidFill>
                  <a:srgbClr val="888888"/>
                </a:solidFill>
              </a:rPr>
              <a:t>正文级别 4</a:t>
            </a:r>
            <a:endParaRPr sz="2000">
              <a:solidFill>
                <a:srgbClr val="888888"/>
              </a:solidFill>
            </a:endParaRPr>
          </a:p>
          <a:p>
            <a:pPr lvl="4">
              <a:defRPr sz="1800">
                <a:solidFill>
                  <a:srgbClr val="000000"/>
                </a:solidFill>
              </a:defRPr>
            </a:pPr>
            <a:r>
              <a:rPr sz="2000">
                <a:solidFill>
                  <a:srgbClr val="888888"/>
                </a:solidFill>
              </a:rPr>
              <a:t>正文级别 5</a:t>
            </a:r>
          </a:p>
        </p:txBody>
      </p:sp>
      <p:sp>
        <p:nvSpPr>
          <p:cNvPr id="16" name="Shape 1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Deux contenu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4400"/>
              <a:t>标题文本</a:t>
            </a:r>
          </a:p>
        </p:txBody>
      </p:sp>
      <p:sp>
        <p:nvSpPr>
          <p:cNvPr id="19" name="Shape 19"/>
          <p:cNvSpPr/>
          <p:nvPr>
            <p:ph type="body" idx="1"/>
          </p:nvPr>
        </p:nvSpPr>
        <p:spPr>
          <a:xfrm>
            <a:off x="457200" y="1600200"/>
            <a:ext cx="4038600" cy="5257800"/>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lvl="0">
              <a:defRPr sz="1800"/>
            </a:pPr>
            <a:r>
              <a:rPr sz="2800"/>
              <a:t>正文级别 1</a:t>
            </a:r>
            <a:endParaRPr sz="2800"/>
          </a:p>
          <a:p>
            <a:pPr lvl="1">
              <a:defRPr sz="1800"/>
            </a:pPr>
            <a:r>
              <a:rPr sz="2800"/>
              <a:t>正文级别 2</a:t>
            </a:r>
            <a:endParaRPr sz="2800"/>
          </a:p>
          <a:p>
            <a:pPr lvl="2">
              <a:defRPr sz="1800"/>
            </a:pPr>
            <a:r>
              <a:rPr sz="2800"/>
              <a:t>正文级别 3</a:t>
            </a:r>
            <a:endParaRPr sz="2800"/>
          </a:p>
          <a:p>
            <a:pPr lvl="3">
              <a:defRPr sz="1800"/>
            </a:pPr>
            <a:r>
              <a:rPr sz="2800"/>
              <a:t>正文级别 4</a:t>
            </a:r>
            <a:endParaRPr sz="2800"/>
          </a:p>
          <a:p>
            <a:pPr lvl="4">
              <a:defRPr sz="1800"/>
            </a:pPr>
            <a:r>
              <a:rPr sz="2800"/>
              <a:t>正文级别 5</a:t>
            </a:r>
          </a:p>
        </p:txBody>
      </p:sp>
      <p:sp>
        <p:nvSpPr>
          <p:cNvPr id="20" name="Shape 2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aison">
    <p:spTree>
      <p:nvGrpSpPr>
        <p:cNvPr id="1" name=""/>
        <p:cNvGrpSpPr/>
        <p:nvPr/>
      </p:nvGrpSpPr>
      <p:grpSpPr>
        <a:xfrm>
          <a:off x="0" y="0"/>
          <a:ext cx="0" cy="0"/>
          <a:chOff x="0" y="0"/>
          <a:chExt cx="0" cy="0"/>
        </a:xfrm>
      </p:grpSpPr>
      <p:sp>
        <p:nvSpPr>
          <p:cNvPr id="22" name="Shape 22"/>
          <p:cNvSpPr/>
          <p:nvPr>
            <p:ph type="title"/>
          </p:nvPr>
        </p:nvSpPr>
        <p:spPr>
          <a:xfrm>
            <a:off x="457200" y="256810"/>
            <a:ext cx="8229600" cy="1178656"/>
          </a:xfrm>
          <a:prstGeom prst="rect">
            <a:avLst/>
          </a:prstGeom>
        </p:spPr>
        <p:txBody>
          <a:bodyPr/>
          <a:lstStyle/>
          <a:p>
            <a:pPr lvl="0">
              <a:defRPr sz="1800"/>
            </a:pPr>
            <a:r>
              <a:rPr sz="4400"/>
              <a:t>标题文本</a:t>
            </a:r>
          </a:p>
        </p:txBody>
      </p:sp>
      <p:sp>
        <p:nvSpPr>
          <p:cNvPr id="23" name="Shape 23"/>
          <p:cNvSpPr/>
          <p:nvPr>
            <p:ph type="body" idx="1"/>
          </p:nvPr>
        </p:nvSpPr>
        <p:spPr>
          <a:xfrm>
            <a:off x="457200" y="1435465"/>
            <a:ext cx="4040188" cy="739411"/>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lvl="0">
              <a:defRPr b="0" sz="1800"/>
            </a:pPr>
            <a:r>
              <a:rPr b="1" sz="2400"/>
              <a:t>正文级别 1</a:t>
            </a:r>
            <a:endParaRPr b="1" sz="2400"/>
          </a:p>
          <a:p>
            <a:pPr lvl="1">
              <a:defRPr b="0" sz="1800"/>
            </a:pPr>
            <a:r>
              <a:rPr b="1" sz="2400"/>
              <a:t>正文级别 2</a:t>
            </a:r>
            <a:endParaRPr b="1" sz="2400"/>
          </a:p>
          <a:p>
            <a:pPr lvl="2">
              <a:defRPr b="0" sz="1800"/>
            </a:pPr>
            <a:r>
              <a:rPr b="1" sz="2400"/>
              <a:t>正文级别 3</a:t>
            </a:r>
            <a:endParaRPr b="1" sz="2400"/>
          </a:p>
          <a:p>
            <a:pPr lvl="3">
              <a:defRPr b="0" sz="1800"/>
            </a:pPr>
            <a:r>
              <a:rPr b="1" sz="2400"/>
              <a:t>正文级别 4</a:t>
            </a:r>
            <a:endParaRPr b="1" sz="2400"/>
          </a:p>
          <a:p>
            <a:pPr lvl="4">
              <a:defRPr b="0" sz="1800"/>
            </a:pPr>
            <a:r>
              <a:rPr b="1" sz="2400"/>
              <a:t>正文级别 5</a:t>
            </a:r>
          </a:p>
        </p:txBody>
      </p:sp>
      <p:sp>
        <p:nvSpPr>
          <p:cNvPr id="24" name="Shape 24"/>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re seul">
    <p:spTree>
      <p:nvGrpSpPr>
        <p:cNvPr id="1" name=""/>
        <p:cNvGrpSpPr/>
        <p:nvPr/>
      </p:nvGrpSpPr>
      <p:grpSpPr>
        <a:xfrm>
          <a:off x="0" y="0"/>
          <a:ext cx="0" cy="0"/>
          <a:chOff x="0" y="0"/>
          <a:chExt cx="0" cy="0"/>
        </a:xfrm>
      </p:grpSpPr>
      <p:sp>
        <p:nvSpPr>
          <p:cNvPr id="26" name="Shape 26"/>
          <p:cNvSpPr/>
          <p:nvPr>
            <p:ph type="title"/>
          </p:nvPr>
        </p:nvSpPr>
        <p:spPr>
          <a:prstGeom prst="rect">
            <a:avLst/>
          </a:prstGeom>
        </p:spPr>
        <p:txBody>
          <a:bodyPr/>
          <a:lstStyle/>
          <a:p>
            <a:pPr lvl="0">
              <a:defRPr sz="1800"/>
            </a:pPr>
            <a:r>
              <a:rPr sz="4400"/>
              <a:t>标题文本</a:t>
            </a:r>
          </a:p>
        </p:txBody>
      </p:sp>
      <p:sp>
        <p:nvSpPr>
          <p:cNvPr id="27" name="Shape 2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Vide">
    <p:spTree>
      <p:nvGrpSpPr>
        <p:cNvPr id="1" name=""/>
        <p:cNvGrpSpPr/>
        <p:nvPr/>
      </p:nvGrpSpPr>
      <p:grpSpPr>
        <a:xfrm>
          <a:off x="0" y="0"/>
          <a:ext cx="0" cy="0"/>
          <a:chOff x="0" y="0"/>
          <a:chExt cx="0" cy="0"/>
        </a:xfrm>
      </p:grpSpPr>
      <p:sp>
        <p:nvSpPr>
          <p:cNvPr id="29" name="Shape 2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u avec légende">
    <p:spTree>
      <p:nvGrpSpPr>
        <p:cNvPr id="1" name=""/>
        <p:cNvGrpSpPr/>
        <p:nvPr/>
      </p:nvGrpSpPr>
      <p:grpSpPr>
        <a:xfrm>
          <a:off x="0" y="0"/>
          <a:ext cx="0" cy="0"/>
          <a:chOff x="0" y="0"/>
          <a:chExt cx="0" cy="0"/>
        </a:xfrm>
      </p:grpSpPr>
      <p:sp>
        <p:nvSpPr>
          <p:cNvPr id="31" name="Shape 31"/>
          <p:cNvSpPr/>
          <p:nvPr>
            <p:ph type="title"/>
          </p:nvPr>
        </p:nvSpPr>
        <p:spPr>
          <a:xfrm>
            <a:off x="457200" y="0"/>
            <a:ext cx="3008314" cy="1435100"/>
          </a:xfrm>
          <a:prstGeom prst="rect">
            <a:avLst/>
          </a:prstGeom>
        </p:spPr>
        <p:txBody>
          <a:bodyPr anchor="b"/>
          <a:lstStyle>
            <a:lvl1pPr algn="l">
              <a:defRPr b="1" sz="2000"/>
            </a:lvl1pPr>
          </a:lstStyle>
          <a:p>
            <a:pPr lvl="0">
              <a:defRPr b="0" sz="1800"/>
            </a:pPr>
            <a:r>
              <a:rPr b="1" sz="2000"/>
              <a:t>标题文本</a:t>
            </a:r>
          </a:p>
        </p:txBody>
      </p:sp>
      <p:sp>
        <p:nvSpPr>
          <p:cNvPr id="32" name="Shape 32"/>
          <p:cNvSpPr/>
          <p:nvPr>
            <p:ph type="body" idx="1"/>
          </p:nvPr>
        </p:nvSpPr>
        <p:spPr>
          <a:xfrm>
            <a:off x="3575050" y="273050"/>
            <a:ext cx="5111750" cy="6584950"/>
          </a:xfrm>
          <a:prstGeom prst="rect">
            <a:avLst/>
          </a:prstGeom>
        </p:spPr>
        <p:txBody>
          <a:bodyPr/>
          <a:lstStyle/>
          <a:p>
            <a:pPr lvl="0">
              <a:defRPr sz="1800"/>
            </a:pPr>
            <a:r>
              <a:rPr sz="3200"/>
              <a:t>正文级别 1</a:t>
            </a:r>
            <a:endParaRPr sz="3200"/>
          </a:p>
          <a:p>
            <a:pPr lvl="1">
              <a:defRPr sz="1800"/>
            </a:pPr>
            <a:r>
              <a:rPr sz="3200"/>
              <a:t>正文级别 2</a:t>
            </a:r>
            <a:endParaRPr sz="3200"/>
          </a:p>
          <a:p>
            <a:pPr lvl="2">
              <a:defRPr sz="1800"/>
            </a:pPr>
            <a:r>
              <a:rPr sz="3200"/>
              <a:t>正文级别 3</a:t>
            </a:r>
            <a:endParaRPr sz="3200"/>
          </a:p>
          <a:p>
            <a:pPr lvl="3">
              <a:defRPr sz="1800"/>
            </a:pPr>
            <a:r>
              <a:rPr sz="3200"/>
              <a:t>正文级别 4</a:t>
            </a:r>
            <a:endParaRPr sz="3200"/>
          </a:p>
          <a:p>
            <a:pPr lvl="4">
              <a:defRPr sz="1800"/>
            </a:pPr>
            <a:r>
              <a:rPr sz="3200"/>
              <a:t>正文级别 5</a:t>
            </a:r>
          </a:p>
        </p:txBody>
      </p:sp>
      <p:sp>
        <p:nvSpPr>
          <p:cNvPr id="33" name="Shape 33"/>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Image avec légende">
    <p:spTree>
      <p:nvGrpSpPr>
        <p:cNvPr id="1" name=""/>
        <p:cNvGrpSpPr/>
        <p:nvPr/>
      </p:nvGrpSpPr>
      <p:grpSpPr>
        <a:xfrm>
          <a:off x="0" y="0"/>
          <a:ext cx="0" cy="0"/>
          <a:chOff x="0" y="0"/>
          <a:chExt cx="0" cy="0"/>
        </a:xfrm>
      </p:grpSpPr>
      <p:sp>
        <p:nvSpPr>
          <p:cNvPr id="35" name="Shape 35"/>
          <p:cNvSpPr/>
          <p:nvPr>
            <p:ph type="title"/>
          </p:nvPr>
        </p:nvSpPr>
        <p:spPr>
          <a:xfrm>
            <a:off x="1792288" y="4800600"/>
            <a:ext cx="5486401" cy="566738"/>
          </a:xfrm>
          <a:prstGeom prst="rect">
            <a:avLst/>
          </a:prstGeom>
        </p:spPr>
        <p:txBody>
          <a:bodyPr anchor="b"/>
          <a:lstStyle>
            <a:lvl1pPr algn="l">
              <a:defRPr b="1" sz="2000"/>
            </a:lvl1pPr>
          </a:lstStyle>
          <a:p>
            <a:pPr lvl="0">
              <a:defRPr b="0" sz="1800"/>
            </a:pPr>
            <a:r>
              <a:rPr b="1" sz="2000"/>
              <a:t>标题文本</a:t>
            </a:r>
          </a:p>
        </p:txBody>
      </p:sp>
      <p:sp>
        <p:nvSpPr>
          <p:cNvPr id="36" name="Shape 36"/>
          <p:cNvSpPr/>
          <p:nvPr>
            <p:ph type="body"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lvl="0">
              <a:defRPr sz="1800"/>
            </a:pPr>
            <a:r>
              <a:rPr sz="1400"/>
              <a:t>正文级别 1</a:t>
            </a:r>
            <a:endParaRPr sz="1400"/>
          </a:p>
          <a:p>
            <a:pPr lvl="1">
              <a:defRPr sz="1800"/>
            </a:pPr>
            <a:r>
              <a:rPr sz="1400"/>
              <a:t>正文级别 2</a:t>
            </a:r>
            <a:endParaRPr sz="1400"/>
          </a:p>
          <a:p>
            <a:pPr lvl="2">
              <a:defRPr sz="1800"/>
            </a:pPr>
            <a:r>
              <a:rPr sz="1400"/>
              <a:t>正文级别 3</a:t>
            </a:r>
            <a:endParaRPr sz="1400"/>
          </a:p>
          <a:p>
            <a:pPr lvl="3">
              <a:defRPr sz="1800"/>
            </a:pPr>
            <a:r>
              <a:rPr sz="1400"/>
              <a:t>正文级别 4</a:t>
            </a:r>
            <a:endParaRPr sz="1400"/>
          </a:p>
          <a:p>
            <a:pPr lvl="4">
              <a:defRPr sz="1800"/>
            </a:pPr>
            <a:r>
              <a:rPr sz="1400"/>
              <a:t>正文级别 5</a:t>
            </a:r>
          </a:p>
        </p:txBody>
      </p:sp>
      <p:sp>
        <p:nvSpPr>
          <p:cNvPr id="37" name="Shape 3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457200" y="92076"/>
            <a:ext cx="8229600" cy="1508125"/>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lvl="0">
              <a:defRPr sz="1800"/>
            </a:pPr>
            <a:r>
              <a:rPr sz="4400"/>
              <a:t>标题文本</a:t>
            </a:r>
          </a:p>
        </p:txBody>
      </p:sp>
      <p:sp>
        <p:nvSpPr>
          <p:cNvPr id="3" name="Shape 3"/>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lvl="0">
              <a:defRPr sz="1800"/>
            </a:pPr>
            <a:r>
              <a:rPr sz="3200"/>
              <a:t>正文级别 1</a:t>
            </a:r>
            <a:endParaRPr sz="3200"/>
          </a:p>
          <a:p>
            <a:pPr lvl="1">
              <a:defRPr sz="1800"/>
            </a:pPr>
            <a:r>
              <a:rPr sz="3200"/>
              <a:t>正文级别 2</a:t>
            </a:r>
            <a:endParaRPr sz="3200"/>
          </a:p>
          <a:p>
            <a:pPr lvl="2">
              <a:defRPr sz="1800"/>
            </a:pPr>
            <a:r>
              <a:rPr sz="3200"/>
              <a:t>正文级别 3</a:t>
            </a:r>
            <a:endParaRPr sz="3200"/>
          </a:p>
          <a:p>
            <a:pPr lvl="3">
              <a:defRPr sz="1800"/>
            </a:pPr>
            <a:r>
              <a:rPr sz="3200"/>
              <a:t>正文级别 4</a:t>
            </a:r>
            <a:endParaRPr sz="3200"/>
          </a:p>
          <a:p>
            <a:pPr lvl="4">
              <a:defRPr sz="1800"/>
            </a:pPr>
            <a:r>
              <a:rPr sz="3200"/>
              <a:t>正文级别 5</a:t>
            </a:r>
          </a:p>
        </p:txBody>
      </p:sp>
      <p:sp>
        <p:nvSpPr>
          <p:cNvPr id="4" name="Shape 4"/>
          <p:cNvSpPr/>
          <p:nvPr>
            <p:ph type="sldNum" sz="quarter" idx="2"/>
          </p:nvPr>
        </p:nvSpPr>
        <p:spPr>
          <a:xfrm>
            <a:off x="6553200" y="6404292"/>
            <a:ext cx="2133600" cy="269241"/>
          </a:xfrm>
          <a:prstGeom prst="rect">
            <a:avLst/>
          </a:prstGeom>
          <a:ln w="12700">
            <a:miter lim="400000"/>
          </a:ln>
        </p:spPr>
        <p:txBody>
          <a:bodyPr lIns="45719" rIns="45719" anchor="ctr">
            <a:spAutoFit/>
          </a:bodyPr>
          <a:lstStyle>
            <a:lvl1pPr algn="r">
              <a:defRPr sz="1200">
                <a:solidFill>
                  <a:srgbClr val="888888"/>
                </a:solidFill>
              </a:defRPr>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advClick="1"/>
  <p:txStyles>
    <p:titleStyle>
      <a:lvl1pPr algn="ctr" defTabSz="457200">
        <a:defRPr sz="4400">
          <a:latin typeface="Calibri"/>
          <a:ea typeface="Calibri"/>
          <a:cs typeface="Calibri"/>
          <a:sym typeface="Calibri"/>
        </a:defRPr>
      </a:lvl1pPr>
      <a:lvl2pPr algn="ctr" defTabSz="457200">
        <a:defRPr sz="4400">
          <a:latin typeface="Calibri"/>
          <a:ea typeface="Calibri"/>
          <a:cs typeface="Calibri"/>
          <a:sym typeface="Calibri"/>
        </a:defRPr>
      </a:lvl2pPr>
      <a:lvl3pPr algn="ctr" defTabSz="457200">
        <a:defRPr sz="4400">
          <a:latin typeface="Calibri"/>
          <a:ea typeface="Calibri"/>
          <a:cs typeface="Calibri"/>
          <a:sym typeface="Calibri"/>
        </a:defRPr>
      </a:lvl3pPr>
      <a:lvl4pPr algn="ctr" defTabSz="457200">
        <a:defRPr sz="4400">
          <a:latin typeface="Calibri"/>
          <a:ea typeface="Calibri"/>
          <a:cs typeface="Calibri"/>
          <a:sym typeface="Calibri"/>
        </a:defRPr>
      </a:lvl4pPr>
      <a:lvl5pPr algn="ctr" defTabSz="457200">
        <a:defRPr sz="4400">
          <a:latin typeface="Calibri"/>
          <a:ea typeface="Calibri"/>
          <a:cs typeface="Calibri"/>
          <a:sym typeface="Calibri"/>
        </a:defRPr>
      </a:lvl5pPr>
      <a:lvl6pPr algn="ctr" defTabSz="457200">
        <a:defRPr sz="4400">
          <a:latin typeface="Calibri"/>
          <a:ea typeface="Calibri"/>
          <a:cs typeface="Calibri"/>
          <a:sym typeface="Calibri"/>
        </a:defRPr>
      </a:lvl6pPr>
      <a:lvl7pPr algn="ctr" defTabSz="457200">
        <a:defRPr sz="4400">
          <a:latin typeface="Calibri"/>
          <a:ea typeface="Calibri"/>
          <a:cs typeface="Calibri"/>
          <a:sym typeface="Calibri"/>
        </a:defRPr>
      </a:lvl7pPr>
      <a:lvl8pPr algn="ctr" defTabSz="457200">
        <a:defRPr sz="4400">
          <a:latin typeface="Calibri"/>
          <a:ea typeface="Calibri"/>
          <a:cs typeface="Calibri"/>
          <a:sym typeface="Calibri"/>
        </a:defRPr>
      </a:lvl8pPr>
      <a:lvl9pPr algn="ctr" defTabSz="457200">
        <a:defRPr sz="4400">
          <a:latin typeface="Calibri"/>
          <a:ea typeface="Calibri"/>
          <a:cs typeface="Calibri"/>
          <a:sym typeface="Calibri"/>
        </a:defRPr>
      </a:lvl9pPr>
    </p:titleStyle>
    <p:bodyStyle>
      <a:lvl1pPr marL="342900" indent="-342900" defTabSz="457200">
        <a:spcBef>
          <a:spcPts val="700"/>
        </a:spcBef>
        <a:buSzPct val="100000"/>
        <a:buFont typeface="Arial"/>
        <a:buChar char="•"/>
        <a:defRPr sz="3200">
          <a:latin typeface="Calibri"/>
          <a:ea typeface="Calibri"/>
          <a:cs typeface="Calibri"/>
          <a:sym typeface="Calibri"/>
        </a:defRPr>
      </a:lvl1pPr>
      <a:lvl2pPr marL="783771" indent="-326571" defTabSz="457200">
        <a:spcBef>
          <a:spcPts val="700"/>
        </a:spcBef>
        <a:buSzPct val="100000"/>
        <a:buFont typeface="Arial"/>
        <a:buChar char="–"/>
        <a:defRPr sz="3200">
          <a:latin typeface="Calibri"/>
          <a:ea typeface="Calibri"/>
          <a:cs typeface="Calibri"/>
          <a:sym typeface="Calibri"/>
        </a:defRPr>
      </a:lvl2pPr>
      <a:lvl3pPr marL="1219200" indent="-304800" defTabSz="457200">
        <a:spcBef>
          <a:spcPts val="700"/>
        </a:spcBef>
        <a:buSzPct val="100000"/>
        <a:buFont typeface="Arial"/>
        <a:buChar char="•"/>
        <a:defRPr sz="3200">
          <a:latin typeface="Calibri"/>
          <a:ea typeface="Calibri"/>
          <a:cs typeface="Calibri"/>
          <a:sym typeface="Calibri"/>
        </a:defRPr>
      </a:lvl3pPr>
      <a:lvl4pPr marL="1737360" indent="-365760" defTabSz="457200">
        <a:spcBef>
          <a:spcPts val="700"/>
        </a:spcBef>
        <a:buSzPct val="100000"/>
        <a:buFont typeface="Arial"/>
        <a:buChar char="–"/>
        <a:defRPr sz="3200">
          <a:latin typeface="Calibri"/>
          <a:ea typeface="Calibri"/>
          <a:cs typeface="Calibri"/>
          <a:sym typeface="Calibri"/>
        </a:defRPr>
      </a:lvl4pPr>
      <a:lvl5pPr marL="2194560" indent="-365760" defTabSz="457200">
        <a:spcBef>
          <a:spcPts val="700"/>
        </a:spcBef>
        <a:buSzPct val="100000"/>
        <a:buFont typeface="Arial"/>
        <a:buChar char="»"/>
        <a:defRPr sz="3200">
          <a:latin typeface="Calibri"/>
          <a:ea typeface="Calibri"/>
          <a:cs typeface="Calibri"/>
          <a:sym typeface="Calibri"/>
        </a:defRPr>
      </a:lvl5pPr>
      <a:lvl6pPr marL="2651760" indent="-365760" defTabSz="457200">
        <a:spcBef>
          <a:spcPts val="700"/>
        </a:spcBef>
        <a:buSzPct val="100000"/>
        <a:buFont typeface="Arial"/>
        <a:buChar char="•"/>
        <a:defRPr sz="3200">
          <a:latin typeface="Calibri"/>
          <a:ea typeface="Calibri"/>
          <a:cs typeface="Calibri"/>
          <a:sym typeface="Calibri"/>
        </a:defRPr>
      </a:lvl6pPr>
      <a:lvl7pPr marL="3108960" indent="-365760" defTabSz="457200">
        <a:spcBef>
          <a:spcPts val="700"/>
        </a:spcBef>
        <a:buSzPct val="100000"/>
        <a:buFont typeface="Arial"/>
        <a:buChar char="•"/>
        <a:defRPr sz="3200">
          <a:latin typeface="Calibri"/>
          <a:ea typeface="Calibri"/>
          <a:cs typeface="Calibri"/>
          <a:sym typeface="Calibri"/>
        </a:defRPr>
      </a:lvl7pPr>
      <a:lvl8pPr marL="3566159" indent="-365759" defTabSz="457200">
        <a:spcBef>
          <a:spcPts val="700"/>
        </a:spcBef>
        <a:buSzPct val="100000"/>
        <a:buFont typeface="Arial"/>
        <a:buChar char="•"/>
        <a:defRPr sz="3200">
          <a:latin typeface="Calibri"/>
          <a:ea typeface="Calibri"/>
          <a:cs typeface="Calibri"/>
          <a:sym typeface="Calibri"/>
        </a:defRPr>
      </a:lvl8pPr>
      <a:lvl9pPr marL="4023359" indent="-365759" defTabSz="457200">
        <a:spcBef>
          <a:spcPts val="700"/>
        </a:spcBef>
        <a:buSzPct val="100000"/>
        <a:buFont typeface="Arial"/>
        <a:buChar char="•"/>
        <a:defRPr sz="3200">
          <a:latin typeface="Calibri"/>
          <a:ea typeface="Calibri"/>
          <a:cs typeface="Calibri"/>
          <a:sym typeface="Calibri"/>
        </a:defRPr>
      </a:lvl9pPr>
    </p:bodyStyle>
    <p:otherStyle>
      <a:lvl1pPr algn="r" defTabSz="457200">
        <a:defRPr sz="1200">
          <a:solidFill>
            <a:schemeClr val="tx1"/>
          </a:solidFill>
          <a:latin typeface="+mn-lt"/>
          <a:ea typeface="+mn-ea"/>
          <a:cs typeface="+mn-cs"/>
          <a:sym typeface="Calibri"/>
        </a:defRPr>
      </a:lvl1pPr>
      <a:lvl2pPr indent="457200" algn="r" defTabSz="457200">
        <a:defRPr sz="1200">
          <a:solidFill>
            <a:schemeClr val="tx1"/>
          </a:solidFill>
          <a:latin typeface="+mn-lt"/>
          <a:ea typeface="+mn-ea"/>
          <a:cs typeface="+mn-cs"/>
          <a:sym typeface="Calibri"/>
        </a:defRPr>
      </a:lvl2pPr>
      <a:lvl3pPr indent="914400" algn="r" defTabSz="457200">
        <a:defRPr sz="1200">
          <a:solidFill>
            <a:schemeClr val="tx1"/>
          </a:solidFill>
          <a:latin typeface="+mn-lt"/>
          <a:ea typeface="+mn-ea"/>
          <a:cs typeface="+mn-cs"/>
          <a:sym typeface="Calibri"/>
        </a:defRPr>
      </a:lvl3pPr>
      <a:lvl4pPr indent="1371600" algn="r" defTabSz="457200">
        <a:defRPr sz="1200">
          <a:solidFill>
            <a:schemeClr val="tx1"/>
          </a:solidFill>
          <a:latin typeface="+mn-lt"/>
          <a:ea typeface="+mn-ea"/>
          <a:cs typeface="+mn-cs"/>
          <a:sym typeface="Calibri"/>
        </a:defRPr>
      </a:lvl4pPr>
      <a:lvl5pPr indent="1828800" algn="r" defTabSz="457200">
        <a:defRPr sz="1200">
          <a:solidFill>
            <a:schemeClr val="tx1"/>
          </a:solidFill>
          <a:latin typeface="+mn-lt"/>
          <a:ea typeface="+mn-ea"/>
          <a:cs typeface="+mn-cs"/>
          <a:sym typeface="Calibri"/>
        </a:defRPr>
      </a:lvl5pPr>
      <a:lvl6pPr indent="2286000" algn="r" defTabSz="457200">
        <a:defRPr sz="1200">
          <a:solidFill>
            <a:schemeClr val="tx1"/>
          </a:solidFill>
          <a:latin typeface="+mn-lt"/>
          <a:ea typeface="+mn-ea"/>
          <a:cs typeface="+mn-cs"/>
          <a:sym typeface="Calibri"/>
        </a:defRPr>
      </a:lvl6pPr>
      <a:lvl7pPr indent="2743200" algn="r" defTabSz="457200">
        <a:defRPr sz="1200">
          <a:solidFill>
            <a:schemeClr val="tx1"/>
          </a:solidFill>
          <a:latin typeface="+mn-lt"/>
          <a:ea typeface="+mn-ea"/>
          <a:cs typeface="+mn-cs"/>
          <a:sym typeface="Calibri"/>
        </a:defRPr>
      </a:lvl7pPr>
      <a:lvl8pPr indent="3200400" algn="r" defTabSz="457200">
        <a:defRPr sz="1200">
          <a:solidFill>
            <a:schemeClr val="tx1"/>
          </a:solidFill>
          <a:latin typeface="+mn-lt"/>
          <a:ea typeface="+mn-ea"/>
          <a:cs typeface="+mn-cs"/>
          <a:sym typeface="Calibri"/>
        </a:defRPr>
      </a:lvl8pPr>
      <a:lvl9pPr indent="3657600" algn="r" defTabSz="457200">
        <a:defRPr sz="1200">
          <a:solidFill>
            <a:schemeClr val="tx1"/>
          </a:solidFill>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yann.moulier.boutang@utc.fr" TargetMode="External"/><Relationship Id="rId3" Type="http://schemas.openxmlformats.org/officeDocument/2006/relationships/hyperlink" Target="mailto:yann.m.boutang@gmail.com" TargetMode="External"/><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9" name="image1.png"/>
          <p:cNvPicPr/>
          <p:nvPr/>
        </p:nvPicPr>
        <p:blipFill>
          <a:blip r:embed="rId2">
            <a:extLst/>
          </a:blip>
          <a:stretch>
            <a:fillRect/>
          </a:stretch>
        </p:blipFill>
        <p:spPr>
          <a:xfrm>
            <a:off x="2209800" y="0"/>
            <a:ext cx="6502400" cy="6858000"/>
          </a:xfrm>
          <a:prstGeom prst="rect">
            <a:avLst/>
          </a:prstGeom>
          <a:ln w="12700">
            <a:miter lim="400000"/>
          </a:ln>
        </p:spPr>
      </p:pic>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0" name="Shape 80"/>
          <p:cNvSpPr/>
          <p:nvPr>
            <p:ph type="title"/>
          </p:nvPr>
        </p:nvSpPr>
        <p:spPr>
          <a:xfrm>
            <a:off x="-1" y="-75963"/>
            <a:ext cx="9144001" cy="823914"/>
          </a:xfrm>
          <a:prstGeom prst="rect">
            <a:avLst/>
          </a:prstGeom>
          <a:solidFill>
            <a:srgbClr val="FFC214"/>
          </a:solidFill>
        </p:spPr>
        <p:txBody>
          <a:bodyPr lIns="0" tIns="0" rIns="0" bIns="0"/>
          <a:lstStyle>
            <a:lvl1pPr algn="l">
              <a:defRPr b="1" sz="1400"/>
            </a:lvl1pPr>
          </a:lstStyle>
          <a:p>
            <a:pPr lvl="0">
              <a:defRPr b="0" sz="1800"/>
            </a:pPr>
            <a:r>
              <a:rPr b="1" sz="1400"/>
              <a:t>1. La croissance, maladies de langueur: Un bilan (4)   经济增长和“病情缠绵”的就业状况：综述（4）(1975-2015) (1975-2015) (2) </a:t>
            </a:r>
          </a:p>
        </p:txBody>
      </p:sp>
      <p:sp>
        <p:nvSpPr>
          <p:cNvPr id="81" name="Shape 81"/>
          <p:cNvSpPr/>
          <p:nvPr>
            <p:ph type="body" idx="1"/>
          </p:nvPr>
        </p:nvSpPr>
        <p:spPr>
          <a:xfrm>
            <a:off x="0" y="493712"/>
            <a:ext cx="9144000" cy="6364289"/>
          </a:xfrm>
          <a:prstGeom prst="rect">
            <a:avLst/>
          </a:prstGeom>
          <a:solidFill>
            <a:srgbClr val="808080"/>
          </a:solidFill>
        </p:spPr>
        <p:txBody>
          <a:bodyPr lIns="0" tIns="0" rIns="0" bIns="0"/>
          <a:lstStyle/>
          <a:p>
            <a:pPr lvl="0" marL="0" indent="0" defTabSz="361188">
              <a:lnSpc>
                <a:spcPct val="80000"/>
              </a:lnSpc>
              <a:spcBef>
                <a:spcPts val="400"/>
              </a:spcBef>
              <a:buSzTx/>
              <a:buNone/>
              <a:defRPr sz="1800"/>
            </a:pPr>
            <a:r>
              <a:rPr b="1" sz="1738">
                <a:solidFill>
                  <a:srgbClr val="FFFFFF"/>
                </a:solidFill>
              </a:rPr>
              <a:t>1.13. Ce n’est qu’après la crise financière, le ralentissement de la croissance mondiale  et les avertissements répétés du GIEC que la limite de 2° degrés de réchauffement serait dépassée avant la fin du siècle avec des conséquences déjà visibles en Asie ( Bengladesh, Inde, Indonésie) que l’on va se diriger vers des objectifs chiffrés  même s’ils ne présentent aucun caractère contraignant. </a:t>
            </a:r>
            <a:endParaRPr b="1" sz="1738">
              <a:solidFill>
                <a:srgbClr val="FFFFFF"/>
              </a:solidFill>
            </a:endParaRPr>
          </a:p>
          <a:p>
            <a:pPr lvl="0" marL="0" indent="0" defTabSz="361188">
              <a:lnSpc>
                <a:spcPct val="80000"/>
              </a:lnSpc>
              <a:spcBef>
                <a:spcPts val="400"/>
              </a:spcBef>
              <a:buSzTx/>
              <a:buNone/>
              <a:defRPr sz="1800"/>
            </a:pPr>
            <a:r>
              <a:rPr b="1" sz="1738">
                <a:solidFill>
                  <a:srgbClr val="FFFFFF"/>
                </a:solidFill>
              </a:rPr>
              <a:t>只有在经历了经济危机，世界经济增长放缓，GIEC （ 政府间气候变化专门委员会）多次警告气候变暖第二阶段的极限在世纪末将被打破和现在已可以在亚洲看到的后果（ 孟加拉，印度，印尼），我们才能向数量化的目标前进，哪怕它们没有任何实际约束力。</a:t>
            </a:r>
            <a:endParaRPr sz="1738"/>
          </a:p>
          <a:p>
            <a:pPr lvl="0" marL="0" indent="0" defTabSz="361188">
              <a:lnSpc>
                <a:spcPct val="80000"/>
              </a:lnSpc>
              <a:spcBef>
                <a:spcPts val="400"/>
              </a:spcBef>
              <a:buSzTx/>
              <a:buNone/>
              <a:defRPr sz="1800"/>
            </a:pPr>
            <a:r>
              <a:rPr b="1" sz="1738">
                <a:solidFill>
                  <a:srgbClr val="FFFFFF"/>
                </a:solidFill>
              </a:rPr>
              <a:t>1.14. Si l’on examine la croissance et l’emploi, force est de reconnaître la lenteur des effets de l’économie verte en termes d’emploi : les fermetures des industries polluantes fossiles ou polluantes du fait du nucléaire ou des effets sur l’environnement ( barrages géants) se traduisent par des destructions d’emplois industriels  et viennent s’ajouter aux difficultés des autres industries. </a:t>
            </a:r>
            <a:endParaRPr b="1" sz="1738">
              <a:solidFill>
                <a:srgbClr val="FFFFFF"/>
              </a:solidFill>
            </a:endParaRPr>
          </a:p>
          <a:p>
            <a:pPr lvl="0" marL="0" indent="0" defTabSz="361188">
              <a:lnSpc>
                <a:spcPct val="80000"/>
              </a:lnSpc>
              <a:spcBef>
                <a:spcPts val="400"/>
              </a:spcBef>
              <a:buSzTx/>
              <a:buNone/>
              <a:defRPr sz="1800"/>
            </a:pPr>
            <a:r>
              <a:rPr b="1" sz="1738">
                <a:solidFill>
                  <a:srgbClr val="FFFFFF"/>
                </a:solidFill>
              </a:rPr>
              <a:t>如果审视经济增长和就业，就会发现在就业方面绿色经济产生的效果很慢：关闭带来污染的化石工业，核工业，对环境有负作用的工业（巨型水坝）意味着工业就业的毁灭，并会给其它产业就业困难雪上加霜。</a:t>
            </a:r>
            <a:endParaRPr sz="1738"/>
          </a:p>
          <a:p>
            <a:pPr lvl="0" marL="0" indent="0" defTabSz="361188">
              <a:lnSpc>
                <a:spcPct val="80000"/>
              </a:lnSpc>
              <a:spcBef>
                <a:spcPts val="400"/>
              </a:spcBef>
              <a:buSzTx/>
              <a:buNone/>
              <a:defRPr sz="1800"/>
            </a:pPr>
            <a:r>
              <a:rPr b="1" sz="1738">
                <a:solidFill>
                  <a:srgbClr val="FFFFFF"/>
                </a:solidFill>
              </a:rPr>
              <a:t>1.15. Pour schématiser on peut dire que les limites du type de croissance molle dans le Nord sont une dégradation de la qualité des emplois avec la montée des formes particulières d’emploi ( donc davantage de précarité et de chômage chronique). Le marché du travail des pays développés s’est mis à ressembler à celui des pays du Tiers-Monde même si les systèmes de protection sociale y sont beaucoup plus développés. </a:t>
            </a:r>
            <a:endParaRPr b="1" sz="1738">
              <a:solidFill>
                <a:srgbClr val="FFFFFF"/>
              </a:solidFill>
            </a:endParaRPr>
          </a:p>
          <a:p>
            <a:pPr lvl="0" marL="0" indent="0" defTabSz="361188">
              <a:lnSpc>
                <a:spcPct val="80000"/>
              </a:lnSpc>
              <a:spcBef>
                <a:spcPts val="400"/>
              </a:spcBef>
              <a:buSzTx/>
              <a:buNone/>
              <a:defRPr sz="1800"/>
            </a:pPr>
            <a:r>
              <a:rPr b="1" sz="1738">
                <a:solidFill>
                  <a:srgbClr val="FFFFFF"/>
                </a:solidFill>
              </a:rPr>
              <a:t>简单来说，我们可以讲，北方国家缓慢的经济增长模式之局限性来自于就业质量的下降，以及就业的特殊模式（不确定性极高，持续性失业）。尽管社会保障更加发达，但在发达国家里，就业市场变得和第三世界国家的一样了。</a:t>
            </a:r>
            <a:endParaRPr sz="1738"/>
          </a:p>
          <a:p>
            <a:pPr lvl="0" marL="0" indent="0" defTabSz="361188">
              <a:lnSpc>
                <a:spcPct val="80000"/>
              </a:lnSpc>
              <a:spcBef>
                <a:spcPts val="400"/>
              </a:spcBef>
              <a:buSzTx/>
              <a:buNone/>
              <a:defRPr sz="1800"/>
            </a:pPr>
            <a:r>
              <a:rPr b="1" sz="1738">
                <a:solidFill>
                  <a:srgbClr val="FFFFFF"/>
                </a:solidFill>
              </a:rPr>
              <a:t>1.16.  Pour les pays émergents à forte croissance entre 1980 et 2008, l’insertion dans un salariat plus continu a transformé le marché du travail informel, mais la quantité  comme la qualité en emploi de leur croissance connaît une fléchissement général.</a:t>
            </a:r>
            <a:endParaRPr b="1" sz="1738">
              <a:solidFill>
                <a:srgbClr val="FFFFFF"/>
              </a:solidFill>
            </a:endParaRPr>
          </a:p>
          <a:p>
            <a:pPr lvl="0" marL="0" indent="0" defTabSz="361188">
              <a:lnSpc>
                <a:spcPct val="80000"/>
              </a:lnSpc>
              <a:spcBef>
                <a:spcPts val="400"/>
              </a:spcBef>
              <a:buSzTx/>
              <a:buNone/>
              <a:defRPr sz="1800"/>
            </a:pPr>
            <a:r>
              <a:rPr b="1" sz="1738">
                <a:solidFill>
                  <a:srgbClr val="FFFFFF"/>
                </a:solidFill>
              </a:rPr>
              <a:t>对于1980年到2008年经济增长极快的新兴国家来说，就业人口持续性更强改变了原来非正式的就业市场。但是无论从质量还是数量上看，就业都有总体下滑。</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3" name="Shape 83"/>
          <p:cNvSpPr/>
          <p:nvPr>
            <p:ph type="title"/>
          </p:nvPr>
        </p:nvSpPr>
        <p:spPr>
          <a:xfrm>
            <a:off x="0" y="0"/>
            <a:ext cx="9144000" cy="823913"/>
          </a:xfrm>
          <a:prstGeom prst="rect">
            <a:avLst/>
          </a:prstGeom>
          <a:solidFill>
            <a:srgbClr val="FFC214"/>
          </a:solidFill>
        </p:spPr>
        <p:txBody>
          <a:bodyPr lIns="0" tIns="0" rIns="0" bIns="0"/>
          <a:lstStyle>
            <a:lvl1pPr algn="l">
              <a:defRPr b="1" sz="1500"/>
            </a:lvl1pPr>
          </a:lstStyle>
          <a:p>
            <a:pPr lvl="0">
              <a:defRPr b="0" sz="1800"/>
            </a:pPr>
            <a:r>
              <a:rPr b="1" sz="1500"/>
              <a:t>1. La croissance, maladies de langueur: Un bilan (5)  经济增长和“病情缠绵”的就业状况：综述（5）(1975-2015) (2) </a:t>
            </a:r>
          </a:p>
        </p:txBody>
      </p:sp>
      <p:sp>
        <p:nvSpPr>
          <p:cNvPr id="84" name="Shape 84"/>
          <p:cNvSpPr/>
          <p:nvPr>
            <p:ph type="body" idx="1"/>
          </p:nvPr>
        </p:nvSpPr>
        <p:spPr>
          <a:xfrm>
            <a:off x="-1" y="522198"/>
            <a:ext cx="9144001" cy="6364289"/>
          </a:xfrm>
          <a:prstGeom prst="rect">
            <a:avLst/>
          </a:prstGeom>
          <a:solidFill>
            <a:srgbClr val="808080"/>
          </a:solidFill>
        </p:spPr>
        <p:txBody>
          <a:bodyPr lIns="0" tIns="0" rIns="0" bIns="0"/>
          <a:lstStyle/>
          <a:p>
            <a:pPr lvl="0" marL="0" indent="0" defTabSz="356615">
              <a:lnSpc>
                <a:spcPct val="80000"/>
              </a:lnSpc>
              <a:spcBef>
                <a:spcPts val="400"/>
              </a:spcBef>
              <a:buSzTx/>
              <a:buNone/>
              <a:defRPr sz="1800"/>
            </a:pPr>
            <a:r>
              <a:rPr b="1" sz="1716">
                <a:solidFill>
                  <a:srgbClr val="FFFFFF"/>
                </a:solidFill>
              </a:rPr>
              <a:t>1.17. De fait, la croissance des 40 dernières années globalement peut être caractérisée par une distribution très inégale  sur la planète, par des bipolarisation des marchés du travail.</a:t>
            </a:r>
            <a:endParaRPr b="1" sz="1716">
              <a:solidFill>
                <a:srgbClr val="FFFFFF"/>
              </a:solidFill>
            </a:endParaRPr>
          </a:p>
          <a:p>
            <a:pPr lvl="0" marL="0" indent="0" defTabSz="356615">
              <a:lnSpc>
                <a:spcPct val="80000"/>
              </a:lnSpc>
              <a:spcBef>
                <a:spcPts val="400"/>
              </a:spcBef>
              <a:buSzTx/>
              <a:buNone/>
              <a:defRPr sz="1800"/>
            </a:pPr>
            <a:r>
              <a:rPr b="1" sz="1716">
                <a:solidFill>
                  <a:srgbClr val="FFFFFF"/>
                </a:solidFill>
              </a:rPr>
              <a:t>总体来看，过去40年的经济增长的特点是全球分配的极端不平等，是就业市场的两极化。</a:t>
            </a:r>
            <a:endParaRPr sz="1716"/>
          </a:p>
          <a:p>
            <a:pPr lvl="0" marL="0" indent="0" defTabSz="356615">
              <a:lnSpc>
                <a:spcPct val="80000"/>
              </a:lnSpc>
              <a:spcBef>
                <a:spcPts val="400"/>
              </a:spcBef>
              <a:buSzTx/>
              <a:buNone/>
              <a:defRPr sz="1800"/>
            </a:pPr>
            <a:r>
              <a:rPr b="1" sz="1716">
                <a:solidFill>
                  <a:srgbClr val="FFFFFF"/>
                </a:solidFill>
              </a:rPr>
              <a:t>1.18. Ces disparités ne sont pas celles des « situations de rente des corporations, de niches, de privilèges » que visent à réduire les fameuses politiques « d’assouplissement du marché du travail » mais une inégalité croissante entre les hauts salaires bien protégés et les bas salaires. Par exemple en France ( qui n’est pas le pays européen le plus « inégal ») un quart désormais des effectifs employés se trouvent au salaire minimum (SMIC) . En 1968, la population employée au salaire minimum (le SMIG) n’était que de 10 à 15 %.这些差异并非来自“企业，小众行业，特权行业的收年金这种情况”。政治家们口中的“提高就业市场灵活性”就是用来减少这些情况的。但其实，这些不平等是一种不断增长且获得良好保护的高收入和低收入的差别。法国作为一个在欧洲不算最不平等的国家，已有四分之一的就业人口只能获得最低工资。1968年，最低工资者只占总就业人数的10%－15%。</a:t>
            </a:r>
            <a:endParaRPr sz="1716"/>
          </a:p>
          <a:p>
            <a:pPr lvl="0" marL="0" indent="0" defTabSz="356615">
              <a:lnSpc>
                <a:spcPct val="80000"/>
              </a:lnSpc>
              <a:spcBef>
                <a:spcPts val="400"/>
              </a:spcBef>
              <a:buSzTx/>
              <a:buNone/>
              <a:defRPr sz="1800"/>
            </a:pPr>
            <a:r>
              <a:rPr b="1" sz="1716">
                <a:solidFill>
                  <a:srgbClr val="FFFFFF"/>
                </a:solidFill>
              </a:rPr>
              <a:t>1.19. Cette bipolarisation salariale ( un sablier asymétrique dont la partie haute serait très petite) accompagne et renforce des disparités de statut, et lorsqu’on se propose d’unifier les statut : contrat de travail unique au lieu de la polarité contrat à durée indéterminée/ contrat à durée déterminée le modèle  vers  lequel on tend  rejoint la répartition des revenus : avec une explosion des rémunérations des 1% les plus favorisés, une hétérogénéité croissante dan le premier déciles, et une aggravation de la situation des deux voire trois derniers déciles.  </a:t>
            </a:r>
            <a:endParaRPr b="1" sz="1716">
              <a:solidFill>
                <a:srgbClr val="FFFFFF"/>
              </a:solidFill>
            </a:endParaRPr>
          </a:p>
          <a:p>
            <a:pPr lvl="0" marL="0" indent="0" defTabSz="356615">
              <a:lnSpc>
                <a:spcPct val="80000"/>
              </a:lnSpc>
              <a:spcBef>
                <a:spcPts val="400"/>
              </a:spcBef>
              <a:buSzTx/>
              <a:buNone/>
              <a:defRPr sz="1800"/>
            </a:pPr>
            <a:r>
              <a:rPr b="1" sz="1716">
                <a:solidFill>
                  <a:srgbClr val="FFFFFF"/>
                </a:solidFill>
              </a:rPr>
              <a:t>这种工资两极化（如同一个上端极小的不对称沙漏模型）加深了地位差异。我们建议统一地位，即用唯一工作合同代替两极分化的编制工和合同工，得到的模型就和收入分配模型一样了：1%的人收入爆炸式增长，第一十分位上差异性提高，最后两三个十分位差异就加深了。</a:t>
            </a:r>
            <a:endParaRPr sz="1716"/>
          </a:p>
          <a:p>
            <a:pPr lvl="0" marL="0" indent="0" defTabSz="356615">
              <a:lnSpc>
                <a:spcPct val="80000"/>
              </a:lnSpc>
              <a:spcBef>
                <a:spcPts val="400"/>
              </a:spcBef>
              <a:buSzTx/>
              <a:buNone/>
              <a:defRPr sz="1800"/>
            </a:pPr>
            <a:r>
              <a:rPr b="1" sz="1716">
                <a:solidFill>
                  <a:srgbClr val="FFFFFF"/>
                </a:solidFill>
              </a:rPr>
              <a:t>1.20. Comme ce constat s’applique également aux pays émergents on peut résumer la situation en disant que 40 ans de croissance inégale n’a pas eu l’effet de la croissance keynésienne des  Trente glorieuses.  </a:t>
            </a:r>
            <a:endParaRPr b="1" sz="1716">
              <a:solidFill>
                <a:srgbClr val="FFFFFF"/>
              </a:solidFill>
            </a:endParaRPr>
          </a:p>
          <a:p>
            <a:pPr lvl="0" marL="0" indent="0" defTabSz="356615">
              <a:lnSpc>
                <a:spcPct val="80000"/>
              </a:lnSpc>
              <a:spcBef>
                <a:spcPts val="400"/>
              </a:spcBef>
              <a:buSzTx/>
              <a:buNone/>
              <a:defRPr sz="1800"/>
            </a:pPr>
            <a:r>
              <a:rPr b="1" sz="1716">
                <a:solidFill>
                  <a:srgbClr val="FFFFFF"/>
                </a:solidFill>
              </a:rPr>
              <a:t>这个观察结果同样适用于新兴国家。故而，我们可以总结并推论，过去40年的经济不平衡增长并未带来30年辉煌时的凯恩斯增长效果。</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ph type="title"/>
          </p:nvPr>
        </p:nvSpPr>
        <p:spPr>
          <a:xfrm>
            <a:off x="0" y="0"/>
            <a:ext cx="9144000" cy="823913"/>
          </a:xfrm>
          <a:prstGeom prst="rect">
            <a:avLst/>
          </a:prstGeom>
          <a:solidFill>
            <a:srgbClr val="FFC214"/>
          </a:solidFill>
        </p:spPr>
        <p:txBody>
          <a:bodyPr lIns="0" tIns="0" rIns="0" bIns="0"/>
          <a:lstStyle>
            <a:lvl1pPr algn="l">
              <a:defRPr b="1" sz="1400"/>
            </a:lvl1pPr>
          </a:lstStyle>
          <a:p>
            <a:pPr lvl="0">
              <a:defRPr b="0" sz="1800"/>
            </a:pPr>
            <a:r>
              <a:rPr b="1" sz="1400"/>
              <a:t>1. La croissance, maladie de langueur: Un bilan (6)   经济增长和“病情缠绵”的就业状况：综述(1975-2015) (6) </a:t>
            </a:r>
          </a:p>
        </p:txBody>
      </p:sp>
      <p:sp>
        <p:nvSpPr>
          <p:cNvPr id="87" name="Shape 87"/>
          <p:cNvSpPr/>
          <p:nvPr>
            <p:ph type="body" idx="1"/>
          </p:nvPr>
        </p:nvSpPr>
        <p:spPr>
          <a:xfrm>
            <a:off x="0" y="493712"/>
            <a:ext cx="9144000" cy="6364289"/>
          </a:xfrm>
          <a:prstGeom prst="rect">
            <a:avLst/>
          </a:prstGeom>
          <a:solidFill>
            <a:srgbClr val="808080"/>
          </a:solidFill>
        </p:spPr>
        <p:txBody>
          <a:bodyPr lIns="0" tIns="0" rIns="0" bIns="0"/>
          <a:lstStyle/>
          <a:p>
            <a:pPr lvl="0" marL="0" indent="0" defTabSz="448055">
              <a:buSzTx/>
              <a:buNone/>
              <a:defRPr sz="1800"/>
            </a:pPr>
            <a:r>
              <a:rPr b="1" sz="3136">
                <a:solidFill>
                  <a:srgbClr val="FFFFFF"/>
                </a:solidFill>
              </a:rPr>
              <a:t>1.20. Comme ce constat s’applique également aux pays émergents on peut résumer la situation en disant que 40 ans de croissance inégale n’a pas eu l’effet de la croissance keynésienne des  Trente glorieuses. L’éventail des salaires s’est creusé aux deux pôles de la distribution, et là encore de façon inégale. Hausse vertigineuse du centiles des plus riches, hausse forte de la pauvreté de 15 à 20 % de la population et inquiétude des classes moyennes inférieures.  </a:t>
            </a:r>
            <a:endParaRPr b="1" sz="3136">
              <a:solidFill>
                <a:srgbClr val="FFFFFF"/>
              </a:solidFill>
            </a:endParaRPr>
          </a:p>
          <a:p>
            <a:pPr lvl="0" marL="0" indent="0" defTabSz="448055">
              <a:lnSpc>
                <a:spcPct val="80000"/>
              </a:lnSpc>
              <a:spcBef>
                <a:spcPts val="500"/>
              </a:spcBef>
              <a:buSzTx/>
              <a:buNone/>
              <a:defRPr sz="1800"/>
            </a:pPr>
            <a:r>
              <a:rPr b="1" sz="2156">
                <a:solidFill>
                  <a:srgbClr val="FFFFFF"/>
                </a:solidFill>
              </a:rPr>
              <a:t>这个观察结果同样适用于新兴国家。故而，我们可以总结并推论，过去40年的经济不平衡增长并未带来30年辉煌时的凯恩斯增长效果。工资分配两极化，不平等化。最富有的人所占百分比增高，贫穷人口增加15%－20%，中下层阶级越来越担忧。</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Shape 51"/>
          <p:cNvSpPr/>
          <p:nvPr/>
        </p:nvSpPr>
        <p:spPr>
          <a:xfrm>
            <a:off x="1" y="1587500"/>
            <a:ext cx="6146801" cy="1553850"/>
          </a:xfrm>
          <a:prstGeom prst="rect">
            <a:avLst/>
          </a:prstGeom>
          <a:solidFill>
            <a:srgbClr val="D9D9D9"/>
          </a:solidFill>
          <a:ln w="12700">
            <a:miter lim="400000"/>
          </a:ln>
          <a:extLst>
            <a:ext uri="{C572A759-6A51-4108-AA02-DFA0A04FC94B}">
              <ma14:wrappingTextBoxFlag xmlns:ma14="http://schemas.microsoft.com/office/mac/drawingml/2011/main" val="1"/>
            </a:ext>
          </a:extLst>
        </p:spPr>
        <p:txBody>
          <a:bodyPr lIns="0" tIns="0" rIns="0" bIns="0">
            <a:spAutoFit/>
          </a:bodyPr>
          <a:lstStyle/>
          <a:p>
            <a:pPr lvl="0"/>
            <a:r>
              <a:rPr b="1" sz="4000">
                <a:latin typeface="Cambria"/>
                <a:ea typeface="Cambria"/>
                <a:cs typeface="Cambria"/>
                <a:sym typeface="Cambria"/>
              </a:rPr>
              <a:t>Yann Moulier Boutang</a:t>
            </a:r>
            <a:endParaRPr b="1" sz="4000">
              <a:latin typeface="Cambria"/>
              <a:ea typeface="Cambria"/>
              <a:cs typeface="Cambria"/>
              <a:sym typeface="Cambria"/>
            </a:endParaRPr>
          </a:p>
          <a:p>
            <a:pPr lvl="0"/>
            <a:r>
              <a:rPr sz="2000">
                <a:latin typeface="Cambria"/>
                <a:ea typeface="Cambria"/>
                <a:cs typeface="Cambria"/>
                <a:sym typeface="Cambria"/>
                <a:hlinkClick r:id="rId2" invalidUrl="" action="" tgtFrame="" tooltip="" history="1" highlightClick="0" endSnd="0"/>
              </a:rPr>
              <a:t>yann.moulier.boutang@</a:t>
            </a:r>
            <a:r>
              <a:rPr sz="2000">
                <a:latin typeface="Cambria"/>
                <a:ea typeface="Cambria"/>
                <a:cs typeface="Cambria"/>
                <a:sym typeface="Cambria"/>
                <a:hlinkClick r:id="rId2" invalidUrl="" action="" tgtFrame="" tooltip="" history="1" highlightClick="0" endSnd="0"/>
              </a:rPr>
              <a:t>utc.fr</a:t>
            </a:r>
            <a:r>
              <a:rPr sz="2000">
                <a:latin typeface="Cambria"/>
                <a:ea typeface="Cambria"/>
                <a:cs typeface="Cambria"/>
                <a:sym typeface="Cambria"/>
              </a:rPr>
              <a:t>  ou </a:t>
            </a:r>
            <a:r>
              <a:rPr sz="2000">
                <a:latin typeface="Cambria"/>
                <a:ea typeface="Cambria"/>
                <a:cs typeface="Cambria"/>
                <a:sym typeface="Cambria"/>
                <a:hlinkClick r:id="rId3" invalidUrl="" action="" tgtFrame="" tooltip="" history="1" highlightClick="0" endSnd="0"/>
              </a:rPr>
              <a:t>yann.m.boutang@gmail.com</a:t>
            </a:r>
            <a:r>
              <a:rPr sz="2000">
                <a:latin typeface="Cambria"/>
                <a:ea typeface="Cambria"/>
                <a:cs typeface="Cambria"/>
                <a:sym typeface="Cambria"/>
              </a:rPr>
              <a:t> </a:t>
            </a:r>
            <a:endParaRPr sz="2000">
              <a:latin typeface="Cambria"/>
              <a:ea typeface="Cambria"/>
              <a:cs typeface="Cambria"/>
              <a:sym typeface="Cambria"/>
            </a:endParaRPr>
          </a:p>
        </p:txBody>
      </p:sp>
      <p:sp>
        <p:nvSpPr>
          <p:cNvPr id="52" name="Shape 52"/>
          <p:cNvSpPr/>
          <p:nvPr/>
        </p:nvSpPr>
        <p:spPr>
          <a:xfrm>
            <a:off x="0" y="2964368"/>
            <a:ext cx="9144000" cy="1547377"/>
          </a:xfrm>
          <a:prstGeom prst="rect">
            <a:avLst/>
          </a:prstGeom>
          <a:solidFill>
            <a:srgbClr val="FFCF06"/>
          </a:solidFill>
          <a:ln w="12700">
            <a:miter lim="400000"/>
          </a:ln>
          <a:extLst>
            <a:ext uri="{C572A759-6A51-4108-AA02-DFA0A04FC94B}">
              <ma14:wrappingTextBoxFlag xmlns:ma14="http://schemas.microsoft.com/office/mac/drawingml/2011/main" val="1"/>
            </a:ext>
          </a:extLst>
        </p:spPr>
        <p:txBody>
          <a:bodyPr lIns="0" tIns="0" rIns="0" bIns="0">
            <a:spAutoFit/>
          </a:bodyPr>
          <a:lstStyle/>
          <a:p>
            <a:pPr lvl="0" algn="r"/>
            <a:r>
              <a:rPr sz="2100">
                <a:latin typeface="Cambria"/>
                <a:ea typeface="Cambria"/>
                <a:cs typeface="Cambria"/>
                <a:sym typeface="Cambria"/>
              </a:rPr>
              <a:t>L’inégalité, la croissance et la crise du Welfare, </a:t>
            </a:r>
            <a:endParaRPr sz="2100">
              <a:latin typeface="Cambria"/>
              <a:ea typeface="Cambria"/>
              <a:cs typeface="Cambria"/>
              <a:sym typeface="Cambria"/>
            </a:endParaRPr>
          </a:p>
          <a:p>
            <a:pPr lvl="0" algn="r"/>
            <a:r>
              <a:rPr sz="2100">
                <a:latin typeface="Cambria"/>
                <a:ea typeface="Cambria"/>
                <a:cs typeface="Cambria"/>
                <a:sym typeface="Cambria"/>
              </a:rPr>
              <a:t>quelle refondation possible?</a:t>
            </a:r>
            <a:endParaRPr sz="2100">
              <a:latin typeface="Cambria"/>
              <a:ea typeface="Cambria"/>
              <a:cs typeface="Cambria"/>
              <a:sym typeface="Cambria"/>
            </a:endParaRPr>
          </a:p>
          <a:p>
            <a:pPr lvl="0"/>
            <a:r>
              <a:rPr sz="2100">
                <a:latin typeface="Songti SC Regular"/>
                <a:ea typeface="Songti SC Regular"/>
                <a:cs typeface="Songti SC Regular"/>
                <a:sym typeface="Songti SC Regular"/>
              </a:rPr>
              <a:t>面对不平等、经济增长和福利危机，还有哪些重建的可能？</a:t>
            </a:r>
            <a:endParaRPr sz="2100">
              <a:latin typeface="Songti SC Regular"/>
              <a:ea typeface="Songti SC Regular"/>
              <a:cs typeface="Songti SC Regular"/>
              <a:sym typeface="Songti SC Regular"/>
            </a:endParaRPr>
          </a:p>
          <a:p>
            <a:pPr lvl="0"/>
            <a:r>
              <a:rPr sz="3200">
                <a:latin typeface="Cambria"/>
                <a:ea typeface="Cambria"/>
                <a:cs typeface="Cambria"/>
                <a:sym typeface="Cambria"/>
              </a:rPr>
              <a:t>  </a:t>
            </a:r>
          </a:p>
        </p:txBody>
      </p:sp>
      <p:sp>
        <p:nvSpPr>
          <p:cNvPr id="53" name="Shape 53"/>
          <p:cNvSpPr/>
          <p:nvPr/>
        </p:nvSpPr>
        <p:spPr>
          <a:xfrm>
            <a:off x="0" y="4041585"/>
            <a:ext cx="7057182" cy="3126741"/>
          </a:xfrm>
          <a:prstGeom prst="rect">
            <a:avLst/>
          </a:prstGeom>
          <a:solidFill>
            <a:srgbClr val="BFBFBF"/>
          </a:solidFill>
          <a:ln w="12700">
            <a:miter lim="400000"/>
          </a:ln>
          <a:extLst>
            <a:ext uri="{C572A759-6A51-4108-AA02-DFA0A04FC94B}">
              <ma14:wrappingTextBoxFlag xmlns:ma14="http://schemas.microsoft.com/office/mac/drawingml/2011/main" val="1"/>
            </a:ext>
          </a:extLst>
        </p:spPr>
        <p:txBody>
          <a:bodyPr lIns="0" tIns="0" rIns="0" bIns="0">
            <a:spAutoFit/>
          </a:bodyPr>
          <a:lstStyle/>
          <a:p>
            <a:pPr lvl="0"/>
            <a:r>
              <a:rPr b="1">
                <a:solidFill>
                  <a:srgbClr val="632523"/>
                </a:solidFill>
                <a:latin typeface="Cambria"/>
                <a:ea typeface="Cambria"/>
                <a:cs typeface="Cambria"/>
                <a:sym typeface="Cambria"/>
              </a:rPr>
              <a:t> jeudi23 octobre 2015</a:t>
            </a:r>
            <a:endParaRPr>
              <a:latin typeface="Cambria"/>
              <a:ea typeface="Cambria"/>
              <a:cs typeface="Cambria"/>
              <a:sym typeface="Cambria"/>
            </a:endParaRPr>
          </a:p>
          <a:p>
            <a:pPr lvl="0"/>
            <a:r>
              <a:rPr>
                <a:latin typeface="Cambria"/>
                <a:ea typeface="Cambria"/>
                <a:cs typeface="Cambria"/>
                <a:sym typeface="Cambria"/>
              </a:rPr>
              <a:t>Conférence à l’Ecole des Hautes Etudes en Sciences sociales Tsinghua University </a:t>
            </a:r>
            <a:r>
              <a:t>清</a:t>
            </a:r>
            <a:r>
              <a:rPr b="1"/>
              <a:t>华</a:t>
            </a:r>
            <a:r>
              <a:t>大学</a:t>
            </a:r>
            <a:r>
              <a:rPr>
                <a:latin typeface="Cambria"/>
                <a:ea typeface="Cambria"/>
                <a:cs typeface="Cambria"/>
                <a:sym typeface="Cambria"/>
              </a:rPr>
              <a:t> </a:t>
            </a:r>
            <a:endParaRPr>
              <a:latin typeface="Cambria"/>
              <a:ea typeface="Cambria"/>
              <a:cs typeface="Cambria"/>
              <a:sym typeface="Cambria"/>
            </a:endParaRPr>
          </a:p>
          <a:p>
            <a:pPr lvl="0"/>
            <a:r>
              <a:rPr>
                <a:latin typeface="Cambria"/>
                <a:ea typeface="Cambria"/>
                <a:cs typeface="Cambria"/>
                <a:sym typeface="Cambria"/>
              </a:rPr>
              <a:t>XIN ZHAI Building  (</a:t>
            </a:r>
            <a:r>
              <a:t>新斋</a:t>
            </a:r>
            <a:r>
              <a:rPr>
                <a:latin typeface="Cambria"/>
                <a:ea typeface="Cambria"/>
                <a:cs typeface="Cambria"/>
                <a:sym typeface="Cambria"/>
              </a:rPr>
              <a:t>) Salle 324</a:t>
            </a:r>
            <a:endParaRPr>
              <a:latin typeface="Cambria"/>
              <a:ea typeface="Cambria"/>
              <a:cs typeface="Cambria"/>
              <a:sym typeface="Cambria"/>
            </a:endParaRPr>
          </a:p>
          <a:p>
            <a:pPr lvl="0"/>
            <a:r>
              <a:rPr>
                <a:solidFill>
                  <a:srgbClr val="353535"/>
                </a:solidFill>
              </a:rPr>
              <a:t>人文学院</a:t>
            </a:r>
            <a:r>
              <a:rPr>
                <a:solidFill>
                  <a:srgbClr val="353535"/>
                </a:solidFill>
                <a:latin typeface="Cambria"/>
                <a:ea typeface="Cambria"/>
                <a:cs typeface="Cambria"/>
                <a:sym typeface="Cambria"/>
              </a:rPr>
              <a:t>  </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Discutant : Professeur WANG HUI</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对话：汪晖教授</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Présidente de séance: Chloé Froissart</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Directrice du Centre Franco Chinois</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Université de TsingHua (Pékin)  </a:t>
            </a:r>
            <a:endParaRPr>
              <a:solidFill>
                <a:srgbClr val="353535"/>
              </a:solidFill>
              <a:latin typeface="Cambria"/>
              <a:ea typeface="Cambria"/>
              <a:cs typeface="Cambria"/>
              <a:sym typeface="Cambria"/>
            </a:endParaRPr>
          </a:p>
          <a:p>
            <a:pPr lvl="0"/>
            <a:r>
              <a:rPr>
                <a:solidFill>
                  <a:srgbClr val="353535"/>
                </a:solidFill>
                <a:latin typeface="Cambria"/>
                <a:ea typeface="Cambria"/>
                <a:cs typeface="Cambria"/>
                <a:sym typeface="Cambria"/>
              </a:rPr>
              <a:t>主持：清华大学中法</a:t>
            </a:r>
            <a:r>
              <a:rPr>
                <a:solidFill>
                  <a:srgbClr val="353535"/>
                </a:solidFill>
                <a:latin typeface="Cambria"/>
                <a:ea typeface="Cambria"/>
                <a:cs typeface="Cambria"/>
                <a:sym typeface="Cambria"/>
              </a:rPr>
              <a:t>社会科学中心主任柯蕾女士</a:t>
            </a:r>
          </a:p>
        </p:txBody>
      </p:sp>
      <p:pic>
        <p:nvPicPr>
          <p:cNvPr id="54" name="image2.png"/>
          <p:cNvPicPr/>
          <p:nvPr/>
        </p:nvPicPr>
        <p:blipFill>
          <a:blip r:embed="rId4">
            <a:extLst/>
          </a:blip>
          <a:stretch>
            <a:fillRect/>
          </a:stretch>
        </p:blipFill>
        <p:spPr>
          <a:xfrm>
            <a:off x="3971602" y="13626"/>
            <a:ext cx="4536396" cy="1396523"/>
          </a:xfrm>
          <a:prstGeom prst="rect">
            <a:avLst/>
          </a:prstGeom>
          <a:ln w="12700">
            <a:miter lim="400000"/>
          </a:ln>
        </p:spPr>
      </p:pic>
      <p:pic>
        <p:nvPicPr>
          <p:cNvPr id="55" name="image3.png"/>
          <p:cNvPicPr/>
          <p:nvPr/>
        </p:nvPicPr>
        <p:blipFill>
          <a:blip r:embed="rId5">
            <a:extLst/>
          </a:blip>
          <a:stretch>
            <a:fillRect/>
          </a:stretch>
        </p:blipFill>
        <p:spPr>
          <a:xfrm>
            <a:off x="4546600" y="4658407"/>
            <a:ext cx="4597400" cy="1765301"/>
          </a:xfrm>
          <a:prstGeom prst="rect">
            <a:avLst/>
          </a:prstGeom>
          <a:ln w="12700">
            <a:miter lim="400000"/>
          </a:ln>
        </p:spPr>
      </p:pic>
      <p:pic>
        <p:nvPicPr>
          <p:cNvPr id="56" name="image4.png"/>
          <p:cNvPicPr/>
          <p:nvPr/>
        </p:nvPicPr>
        <p:blipFill>
          <a:blip r:embed="rId6">
            <a:extLst/>
          </a:blip>
          <a:stretch>
            <a:fillRect/>
          </a:stretch>
        </p:blipFill>
        <p:spPr>
          <a:xfrm>
            <a:off x="0" y="13626"/>
            <a:ext cx="9095486" cy="1573875"/>
          </a:xfrm>
          <a:prstGeom prst="rect">
            <a:avLst/>
          </a:prstGeom>
          <a:ln w="12700">
            <a:miter lim="400000"/>
          </a:ln>
        </p:spPr>
      </p:pic>
      <p:pic>
        <p:nvPicPr>
          <p:cNvPr id="57" name="image5.png"/>
          <p:cNvPicPr/>
          <p:nvPr/>
        </p:nvPicPr>
        <p:blipFill>
          <a:blip r:embed="rId7">
            <a:extLst/>
          </a:blip>
          <a:stretch>
            <a:fillRect/>
          </a:stretch>
        </p:blipFill>
        <p:spPr>
          <a:xfrm>
            <a:off x="6057953" y="1656615"/>
            <a:ext cx="3037534" cy="1355972"/>
          </a:xfrm>
          <a:prstGeom prst="rect">
            <a:avLst/>
          </a:prstGeom>
          <a:ln w="12700">
            <a:miter lim="400000"/>
          </a:ln>
        </p:spPr>
      </p:pic>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9" name="Shape 59"/>
          <p:cNvSpPr/>
          <p:nvPr>
            <p:ph type="title"/>
          </p:nvPr>
        </p:nvSpPr>
        <p:spPr>
          <a:xfrm>
            <a:off x="0" y="0"/>
            <a:ext cx="9144000" cy="823913"/>
          </a:xfrm>
          <a:prstGeom prst="rect">
            <a:avLst/>
          </a:prstGeom>
          <a:solidFill>
            <a:srgbClr val="FFC214"/>
          </a:solidFill>
        </p:spPr>
        <p:txBody>
          <a:bodyPr lIns="0" tIns="0" rIns="0" bIns="0"/>
          <a:lstStyle>
            <a:lvl1pPr algn="l">
              <a:defRPr b="1"/>
            </a:lvl1pPr>
          </a:lstStyle>
          <a:p>
            <a:pPr lvl="0">
              <a:defRPr b="0" sz="1800"/>
            </a:pPr>
            <a:r>
              <a:rPr b="1" sz="4400"/>
              <a:t>Résumé 摘要</a:t>
            </a:r>
          </a:p>
        </p:txBody>
      </p:sp>
      <p:sp>
        <p:nvSpPr>
          <p:cNvPr id="60" name="Shape 60"/>
          <p:cNvSpPr/>
          <p:nvPr>
            <p:ph type="body" idx="1"/>
          </p:nvPr>
        </p:nvSpPr>
        <p:spPr>
          <a:xfrm>
            <a:off x="0" y="823912"/>
            <a:ext cx="9144000" cy="6034088"/>
          </a:xfrm>
          <a:prstGeom prst="rect">
            <a:avLst/>
          </a:prstGeom>
          <a:solidFill>
            <a:srgbClr val="808080"/>
          </a:solidFill>
        </p:spPr>
        <p:txBody>
          <a:bodyPr lIns="0" tIns="0" rIns="0" bIns="0"/>
          <a:lstStyle/>
          <a:p>
            <a:pPr lvl="0" marL="514350" indent="-514350">
              <a:lnSpc>
                <a:spcPct val="80000"/>
              </a:lnSpc>
              <a:spcBef>
                <a:spcPts val="600"/>
              </a:spcBef>
              <a:buClr>
                <a:srgbClr val="FFFFFF"/>
              </a:buClr>
              <a:buFontTx/>
              <a:buAutoNum type="arabicPeriod" startAt="1"/>
              <a:defRPr sz="1800"/>
            </a:pPr>
            <a:r>
              <a:rPr b="1" sz="2100">
                <a:solidFill>
                  <a:srgbClr val="FFFFFF"/>
                </a:solidFill>
              </a:rPr>
              <a:t>La croissance inégale du monde ces 40 dernières années a été accompagnée d’une dégradation des inégalités au sein des pays développés mais aussi au sein des pays émergents comme de ceux qui sont encore en développement. </a:t>
            </a:r>
            <a:r>
              <a:rPr sz="2200">
                <a:solidFill>
                  <a:srgbClr val="FFFFFF"/>
                </a:solidFill>
                <a:latin typeface="Songti SC Bold"/>
                <a:ea typeface="Songti SC Bold"/>
                <a:cs typeface="Songti SC Bold"/>
                <a:sym typeface="Songti SC Bold"/>
              </a:rPr>
              <a:t>在过去四十年不均衡的经济增长中，不平等现象不但在发达国家中加剧，在新兴国家甚至发展中国家里也同样深化。</a:t>
            </a:r>
            <a:endParaRPr sz="2100">
              <a:solidFill>
                <a:srgbClr val="FFFFFF"/>
              </a:solidFill>
              <a:latin typeface="Songti SC Bold"/>
              <a:ea typeface="Songti SC Bold"/>
              <a:cs typeface="Songti SC Bold"/>
              <a:sym typeface="Songti SC Bold"/>
            </a:endParaRPr>
          </a:p>
          <a:p>
            <a:pPr lvl="0" marL="372460" indent="-372460">
              <a:lnSpc>
                <a:spcPct val="80000"/>
              </a:lnSpc>
              <a:spcBef>
                <a:spcPts val="600"/>
              </a:spcBef>
              <a:buClr>
                <a:srgbClr val="FFFFFF"/>
              </a:buClr>
              <a:buFontTx/>
              <a:buAutoNum type="arabicPeriod" startAt="2"/>
              <a:defRPr sz="1800"/>
            </a:pPr>
            <a:r>
              <a:rPr b="1" sz="2100">
                <a:solidFill>
                  <a:srgbClr val="FFFFFF"/>
                </a:solidFill>
              </a:rPr>
              <a:t>La nécessité d’une redistribution comme facteur de croissance ne passe plus par un retour ou  par une transition au système traditionnel du Welfare State car ce dernier  est en butte à de nombreuses difficultés. </a:t>
            </a:r>
            <a:r>
              <a:rPr sz="2400">
                <a:solidFill>
                  <a:srgbClr val="FFFFFF"/>
                </a:solidFill>
                <a:latin typeface="Songti SC Regular"/>
                <a:ea typeface="Songti SC Regular"/>
                <a:cs typeface="Songti SC Regular"/>
                <a:sym typeface="Songti SC Regular"/>
              </a:rPr>
              <a:t>作为经济增长的结构性和周期性因素的再分配已经不可能再回归或过渡到福利国家体系了，因为后者在重重困难的阻挡下，已止步不前。</a:t>
            </a:r>
            <a:endParaRPr sz="2400">
              <a:solidFill>
                <a:srgbClr val="FFFFFF"/>
              </a:solidFill>
              <a:latin typeface="Songti SC Regular"/>
              <a:ea typeface="Songti SC Regular"/>
              <a:cs typeface="Songti SC Regular"/>
              <a:sym typeface="Songti SC Regular"/>
            </a:endParaRPr>
          </a:p>
          <a:p>
            <a:pPr lvl="0" marL="354724" indent="-354724">
              <a:lnSpc>
                <a:spcPct val="80000"/>
              </a:lnSpc>
              <a:spcBef>
                <a:spcPts val="600"/>
              </a:spcBef>
              <a:buClr>
                <a:srgbClr val="FFFFFF"/>
              </a:buClr>
              <a:buFontTx/>
              <a:buAutoNum type="arabicPeriod" startAt="2"/>
              <a:defRPr sz="1800"/>
            </a:pPr>
            <a:r>
              <a:rPr b="1" sz="2000">
                <a:solidFill>
                  <a:srgbClr val="FFFFFF"/>
                </a:solidFill>
              </a:rPr>
              <a:t>Un changement radical dans les principes de l’impôt, le principe d’un revenu universel inconditionnel face aux pesantes transformations de l’emploi salarié constituent une voie possible de refondation de la protection sociale</a:t>
            </a:r>
            <a:r>
              <a:rPr sz="2300">
                <a:solidFill>
                  <a:srgbClr val="FFFFFF"/>
                </a:solidFill>
                <a:latin typeface="Songti SC Regular"/>
                <a:ea typeface="Songti SC Regular"/>
                <a:cs typeface="Songti SC Regular"/>
                <a:sym typeface="Songti SC Regular"/>
              </a:rPr>
              <a:t>在就业变革的形势下引进无条件基本收入标准并彻底改变税收政策，能否为社会保障提供新的途径？</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 name="Shape 62"/>
          <p:cNvSpPr/>
          <p:nvPr>
            <p:ph type="title"/>
          </p:nvPr>
        </p:nvSpPr>
        <p:spPr>
          <a:xfrm>
            <a:off x="0" y="0"/>
            <a:ext cx="9144000" cy="823913"/>
          </a:xfrm>
          <a:prstGeom prst="rect">
            <a:avLst/>
          </a:prstGeom>
          <a:solidFill>
            <a:srgbClr val="FFC214"/>
          </a:solidFill>
        </p:spPr>
        <p:txBody>
          <a:bodyPr lIns="0" tIns="0" rIns="0" bIns="0"/>
          <a:lstStyle>
            <a:lvl1pPr algn="l">
              <a:defRPr b="1"/>
            </a:lvl1pPr>
          </a:lstStyle>
          <a:p>
            <a:pPr lvl="0">
              <a:defRPr b="0" sz="1800"/>
            </a:pPr>
            <a:r>
              <a:rPr b="1" sz="4400"/>
              <a:t>Sommaire 1 总结1 </a:t>
            </a:r>
          </a:p>
        </p:txBody>
      </p:sp>
      <p:sp>
        <p:nvSpPr>
          <p:cNvPr id="63" name="Shape 63"/>
          <p:cNvSpPr/>
          <p:nvPr>
            <p:ph type="body" idx="1"/>
          </p:nvPr>
        </p:nvSpPr>
        <p:spPr>
          <a:xfrm>
            <a:off x="0" y="764118"/>
            <a:ext cx="9144001" cy="6034088"/>
          </a:xfrm>
          <a:prstGeom prst="rect">
            <a:avLst/>
          </a:prstGeom>
          <a:solidFill>
            <a:srgbClr val="808080"/>
          </a:solidFill>
        </p:spPr>
        <p:txBody>
          <a:bodyPr lIns="0" tIns="0" rIns="0" bIns="0"/>
          <a:lstStyle/>
          <a:p>
            <a:pPr lvl="0" marL="0" indent="0" defTabSz="425195">
              <a:lnSpc>
                <a:spcPct val="90000"/>
              </a:lnSpc>
              <a:spcBef>
                <a:spcPts val="600"/>
              </a:spcBef>
              <a:buSzTx/>
              <a:buNone/>
              <a:defRPr sz="1800"/>
            </a:pPr>
            <a:r>
              <a:rPr b="1" sz="2697">
                <a:solidFill>
                  <a:srgbClr val="FFFFFF"/>
                </a:solidFill>
              </a:rPr>
              <a:t>0.  Quelques mots de présentation  et remerciements 简短介绍并致谢</a:t>
            </a:r>
            <a:endParaRPr sz="2697"/>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La Longue stagnation de l’emploi : Un bilan (1975-2015) 长期停滞的就业：回顾（1975年至2015年）</a:t>
            </a:r>
            <a:endParaRPr sz="2697"/>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L’explosion dangereuse des inégalités partout不平等的危险性爆发无处不在</a:t>
            </a:r>
            <a:endParaRPr sz="2697"/>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La catastrophe à venir de l’emploi : l’automatisation intellectuelle 未来就业灾难：智力自动化</a:t>
            </a:r>
            <a:endParaRPr sz="2697"/>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L’instauration au Sud, la restauration au Nord  impossible南方国家进入视野和北方国家重振的不可能</a:t>
            </a:r>
            <a:endParaRPr b="1" sz="2697">
              <a:solidFill>
                <a:srgbClr val="FFFFFF"/>
              </a:solidFill>
            </a:endParaRPr>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Les leçons de l’histoire : Ricardo et les machines revisité历史的教训：李嘉图，重新审视他的“论机器”</a:t>
            </a:r>
            <a:endParaRPr b="1" sz="2697">
              <a:solidFill>
                <a:srgbClr val="FFFFFF"/>
              </a:solidFill>
            </a:endParaRPr>
          </a:p>
          <a:p>
            <a:pPr lvl="0" marL="478345" indent="-478345" defTabSz="425195">
              <a:lnSpc>
                <a:spcPct val="90000"/>
              </a:lnSpc>
              <a:spcBef>
                <a:spcPts val="600"/>
              </a:spcBef>
              <a:buClr>
                <a:srgbClr val="FFFFFF"/>
              </a:buClr>
              <a:buFontTx/>
              <a:buAutoNum type="arabicPeriod" startAt="1"/>
              <a:defRPr sz="1800"/>
            </a:pPr>
            <a:r>
              <a:rPr b="1" sz="2697">
                <a:solidFill>
                  <a:srgbClr val="FFFFFF"/>
                </a:solidFill>
              </a:rPr>
              <a:t>La montée de l’option stratégique du revenu universel基本收入战略可能的崛起</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 name="Shape 65"/>
          <p:cNvSpPr/>
          <p:nvPr>
            <p:ph type="title"/>
          </p:nvPr>
        </p:nvSpPr>
        <p:spPr>
          <a:xfrm>
            <a:off x="0" y="0"/>
            <a:ext cx="9144000" cy="823913"/>
          </a:xfrm>
          <a:prstGeom prst="rect">
            <a:avLst/>
          </a:prstGeom>
          <a:solidFill>
            <a:srgbClr val="FFC214"/>
          </a:solidFill>
        </p:spPr>
        <p:txBody>
          <a:bodyPr lIns="0" tIns="0" rIns="0" bIns="0"/>
          <a:lstStyle>
            <a:lvl1pPr algn="l">
              <a:defRPr b="1"/>
            </a:lvl1pPr>
          </a:lstStyle>
          <a:p>
            <a:pPr lvl="0">
              <a:defRPr b="0" sz="1800"/>
            </a:pPr>
            <a:r>
              <a:rPr b="1" sz="4400"/>
              <a:t>Sommaire 2 (suite)总结2 </a:t>
            </a:r>
          </a:p>
        </p:txBody>
      </p:sp>
      <p:sp>
        <p:nvSpPr>
          <p:cNvPr id="66" name="Shape 66"/>
          <p:cNvSpPr/>
          <p:nvPr>
            <p:ph type="body" idx="1"/>
          </p:nvPr>
        </p:nvSpPr>
        <p:spPr>
          <a:xfrm>
            <a:off x="0" y="823912"/>
            <a:ext cx="9144000" cy="6034088"/>
          </a:xfrm>
          <a:prstGeom prst="rect">
            <a:avLst/>
          </a:prstGeom>
          <a:solidFill>
            <a:srgbClr val="808080"/>
          </a:solidFill>
        </p:spPr>
        <p:txBody>
          <a:bodyPr lIns="0" tIns="0" rIns="0" bIns="0"/>
          <a:lstStyle/>
          <a:p>
            <a:pPr lvl="0" marL="0" indent="0" defTabSz="406908">
              <a:spcBef>
                <a:spcPts val="600"/>
              </a:spcBef>
              <a:buSzTx/>
              <a:buNone/>
              <a:defRPr sz="1800"/>
            </a:pPr>
            <a:r>
              <a:rPr b="1" sz="2848">
                <a:solidFill>
                  <a:srgbClr val="FFFFFF"/>
                </a:solidFill>
              </a:rPr>
              <a:t>7.  La nouvelle « grande transformation «  de l’économie capitaliste. 资本主义经济的新“巨变”</a:t>
            </a:r>
            <a:endParaRPr b="1" sz="2848">
              <a:solidFill>
                <a:srgbClr val="FFFFFF"/>
              </a:solidFill>
            </a:endParaRPr>
          </a:p>
          <a:p>
            <a:pPr lvl="0" marL="0" indent="0" defTabSz="406908">
              <a:spcBef>
                <a:spcPts val="600"/>
              </a:spcBef>
              <a:buSzTx/>
              <a:buNone/>
              <a:defRPr sz="1800"/>
            </a:pPr>
            <a:r>
              <a:rPr b="1" sz="2848">
                <a:solidFill>
                  <a:srgbClr val="FFFFFF"/>
                </a:solidFill>
              </a:rPr>
              <a:t>8. Faisabilité d’un nouveau New Deal  另一个新政的可能</a:t>
            </a:r>
            <a:endParaRPr b="1" sz="2848">
              <a:solidFill>
                <a:srgbClr val="FFFFFF"/>
              </a:solidFill>
            </a:endParaRPr>
          </a:p>
          <a:p>
            <a:pPr lvl="0" marL="0" indent="0" defTabSz="406908">
              <a:spcBef>
                <a:spcPts val="600"/>
              </a:spcBef>
              <a:buSzTx/>
              <a:buNone/>
              <a:defRPr sz="1800"/>
            </a:pPr>
            <a:r>
              <a:rPr b="1" sz="2848">
                <a:solidFill>
                  <a:srgbClr val="FFFFFF"/>
                </a:solidFill>
              </a:rPr>
              <a:t>9. Conditions requises : transformation de l’impôt所需条件：税收制度变革</a:t>
            </a:r>
            <a:endParaRPr b="1" sz="2848">
              <a:solidFill>
                <a:srgbClr val="FFFFFF"/>
              </a:solidFill>
            </a:endParaRPr>
          </a:p>
          <a:p>
            <a:pPr lvl="0" marL="0" indent="0" defTabSz="406908">
              <a:spcBef>
                <a:spcPts val="600"/>
              </a:spcBef>
              <a:buSzTx/>
              <a:buNone/>
              <a:defRPr sz="1800"/>
            </a:pPr>
            <a:r>
              <a:rPr b="1" sz="2848">
                <a:solidFill>
                  <a:srgbClr val="FFFFFF"/>
                </a:solidFill>
              </a:rPr>
              <a:t>10. Conséquences attendues : la grande bifurcation du salariat 预期结果：就业的巨大分歧</a:t>
            </a:r>
            <a:endParaRPr b="1" sz="2848">
              <a:solidFill>
                <a:srgbClr val="FFFFFF"/>
              </a:solidFill>
            </a:endParaRPr>
          </a:p>
          <a:p>
            <a:pPr lvl="0" marL="0" indent="0" defTabSz="406908">
              <a:spcBef>
                <a:spcPts val="600"/>
              </a:spcBef>
              <a:buSzTx/>
              <a:buNone/>
              <a:defRPr sz="1800"/>
            </a:pPr>
            <a:r>
              <a:rPr b="1" sz="2848">
                <a:solidFill>
                  <a:srgbClr val="FFFFFF"/>
                </a:solidFill>
              </a:rPr>
              <a:t>11. Annexe 1. Capitalisme cognitif, pollinisation</a:t>
            </a:r>
            <a:endParaRPr b="1" sz="2848">
              <a:solidFill>
                <a:srgbClr val="FFFFFF"/>
              </a:solidFill>
            </a:endParaRPr>
          </a:p>
          <a:p>
            <a:pPr lvl="0" marL="0" indent="0" defTabSz="406908">
              <a:spcBef>
                <a:spcPts val="600"/>
              </a:spcBef>
              <a:buSzTx/>
              <a:buNone/>
              <a:defRPr sz="1800"/>
            </a:pPr>
            <a:r>
              <a:rPr b="1" sz="2848">
                <a:solidFill>
                  <a:srgbClr val="FFFFFF"/>
                </a:solidFill>
              </a:rPr>
              <a:t>12. Annexe 2 : présentation personnelle et bibliographie</a:t>
            </a:r>
            <a:endParaRPr b="1" sz="2848">
              <a:solidFill>
                <a:srgbClr val="FFFFFF"/>
              </a:solidFill>
            </a:endParaRPr>
          </a:p>
          <a:p>
            <a:pPr lvl="0" marL="0" indent="0" defTabSz="406908">
              <a:spcBef>
                <a:spcPts val="600"/>
              </a:spcBef>
              <a:buSzTx/>
              <a:buNone/>
              <a:defRPr sz="1800"/>
            </a:pPr>
            <a:r>
              <a:rPr b="1" sz="2848">
                <a:solidFill>
                  <a:srgbClr val="FFFFFF"/>
                </a:solidFill>
              </a:rPr>
              <a:t>附录一：认知资本主义和授粉</a:t>
            </a:r>
            <a:endParaRPr b="1" sz="2848">
              <a:solidFill>
                <a:srgbClr val="FFFFFF"/>
              </a:solidFill>
            </a:endParaRPr>
          </a:p>
          <a:p>
            <a:pPr lvl="0" marL="0" indent="0" defTabSz="406908">
              <a:spcBef>
                <a:spcPts val="600"/>
              </a:spcBef>
              <a:buSzTx/>
              <a:buNone/>
              <a:defRPr sz="1800"/>
            </a:pPr>
            <a:r>
              <a:rPr b="1" sz="2848">
                <a:solidFill>
                  <a:srgbClr val="FFFFFF"/>
                </a:solidFill>
              </a:rPr>
              <a:t>附录二：个人陈述和书目</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 name="Shape 68"/>
          <p:cNvSpPr/>
          <p:nvPr>
            <p:ph type="title"/>
          </p:nvPr>
        </p:nvSpPr>
        <p:spPr>
          <a:xfrm>
            <a:off x="0" y="0"/>
            <a:ext cx="9144000" cy="823913"/>
          </a:xfrm>
          <a:prstGeom prst="rect">
            <a:avLst/>
          </a:prstGeom>
          <a:solidFill>
            <a:srgbClr val="FFC214"/>
          </a:solidFill>
        </p:spPr>
        <p:txBody>
          <a:bodyPr lIns="0" tIns="0" rIns="0" bIns="0"/>
          <a:lstStyle/>
          <a:p>
            <a:pPr lvl="0" algn="l" defTabSz="288036">
              <a:defRPr sz="1800"/>
            </a:pPr>
            <a:r>
              <a:rPr b="1" sz="2016"/>
              <a:t>0. Quelques mots de présentation  et remerciements</a:t>
            </a:r>
            <a:r>
              <a:rPr sz="2457"/>
              <a:t> </a:t>
            </a:r>
            <a:endParaRPr sz="2457"/>
          </a:p>
          <a:p>
            <a:pPr lvl="0" algn="l" defTabSz="288036">
              <a:defRPr sz="1800"/>
            </a:pPr>
            <a:r>
              <a:rPr b="1" sz="2457"/>
              <a:t>简短介绍并致谢 </a:t>
            </a:r>
          </a:p>
        </p:txBody>
      </p:sp>
      <p:sp>
        <p:nvSpPr>
          <p:cNvPr id="69" name="Shape 69"/>
          <p:cNvSpPr/>
          <p:nvPr>
            <p:ph type="body" idx="1"/>
          </p:nvPr>
        </p:nvSpPr>
        <p:spPr>
          <a:xfrm>
            <a:off x="0" y="823912"/>
            <a:ext cx="9144000" cy="6034088"/>
          </a:xfrm>
          <a:prstGeom prst="rect">
            <a:avLst/>
          </a:prstGeom>
          <a:solidFill>
            <a:srgbClr val="808080"/>
          </a:solidFill>
        </p:spPr>
        <p:txBody>
          <a:bodyPr lIns="0" tIns="0" rIns="0" bIns="0"/>
          <a:lstStyle/>
          <a:p>
            <a:pPr lvl="0" marL="0" indent="0" defTabSz="374904">
              <a:spcBef>
                <a:spcPts val="400"/>
              </a:spcBef>
              <a:buSzTx/>
              <a:buNone/>
              <a:defRPr sz="1800"/>
            </a:pPr>
            <a:r>
              <a:rPr b="1" sz="1968">
                <a:solidFill>
                  <a:srgbClr val="FFFFFF"/>
                </a:solidFill>
              </a:rPr>
              <a:t>0. 1. Remerciements à Chloé Froissart et au Centre Franco Chinois 感谢柯蕾和中法社科中心</a:t>
            </a:r>
            <a:endParaRPr b="1" sz="1968">
              <a:solidFill>
                <a:srgbClr val="FFFFFF"/>
              </a:solidFill>
            </a:endParaRPr>
          </a:p>
          <a:p>
            <a:pPr lvl="0" marL="0" indent="0" defTabSz="374904">
              <a:spcBef>
                <a:spcPts val="400"/>
              </a:spcBef>
              <a:buSzTx/>
              <a:buNone/>
              <a:defRPr sz="1800"/>
            </a:pPr>
            <a:r>
              <a:rPr b="1" sz="1968">
                <a:solidFill>
                  <a:srgbClr val="FFFFFF"/>
                </a:solidFill>
              </a:rPr>
              <a:t>0.2. À Wang Hui qui m’accueillit dans ces mêmes murs le 7 juin 2010  pour une conférence qui avait pour titre : «Cognitive Capitalism, Bees Economics and Financial crisis : from an economy of exchange to an economy of contribution » et qui a accepté d’être le discutant de mon exposé. 感谢汪晖教授。2010年7月7日在这里邀请我做了题为“认知资本主义，蜜蜂经济学与经济危机：交换经济到奉献经济的转化”。感谢汪教授今日与我共同探讨，对话。</a:t>
            </a:r>
            <a:endParaRPr b="1" sz="1968">
              <a:solidFill>
                <a:srgbClr val="FFFFFF"/>
              </a:solidFill>
            </a:endParaRPr>
          </a:p>
          <a:p>
            <a:pPr lvl="0" marL="0" indent="0" defTabSz="374904">
              <a:spcBef>
                <a:spcPts val="400"/>
              </a:spcBef>
              <a:buSzTx/>
              <a:buNone/>
              <a:defRPr sz="1800"/>
            </a:pPr>
            <a:r>
              <a:rPr b="1" sz="1968">
                <a:solidFill>
                  <a:srgbClr val="FFFFFF"/>
                </a:solidFill>
              </a:rPr>
              <a:t>0.3. A Michel Grenié  qui me permit de venir en Chine dans le cadre de l’UTSEUS ( Université Sino-Européenne de Technologie de l’Université de Shanghai) à partir de 2002010  et qui proposa au CFC le printemps dernier d’organiser cet échange avec vous 感谢梅山乐教授让我能来中国任教（上海大学中欧工程技术学院） 并于今年春天向中法社科中心推荐我来此和各位交流。</a:t>
            </a:r>
            <a:endParaRPr b="1" sz="1968">
              <a:solidFill>
                <a:srgbClr val="FFFFFF"/>
              </a:solidFill>
            </a:endParaRPr>
          </a:p>
          <a:p>
            <a:pPr lvl="0" marL="0" indent="0" defTabSz="374904">
              <a:spcBef>
                <a:spcPts val="400"/>
              </a:spcBef>
              <a:buSzTx/>
              <a:buNone/>
              <a:defRPr sz="1800"/>
            </a:pPr>
            <a:r>
              <a:rPr b="1" sz="1968">
                <a:solidFill>
                  <a:srgbClr val="FFFFFF"/>
                </a:solidFill>
              </a:rPr>
              <a:t>0.4. Je suis professeur d’économie politique  à l’Université de Compiègne entre autres choses.  Je m’intéresse aux transformation du capitalisme, à la dématérialisation de l’économie, aux questions de propriété intellectuelle à l’ère du numérique.  Pour plus de détail  voir l’Annexe 2 de ces diapositives.  我在</a:t>
            </a:r>
            <a:r>
              <a:rPr sz="1968">
                <a:solidFill>
                  <a:srgbClr val="FFFFFF"/>
                </a:solidFill>
              </a:rPr>
              <a:t>贡比涅技术大学任政治经济学教授，同时还有其它职务。主要研究方向是资本主义的变革，经济的非物质化，知识产权在数码时代面临的问题等等。详见附录2.</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title"/>
          </p:nvPr>
        </p:nvSpPr>
        <p:spPr>
          <a:xfrm>
            <a:off x="0" y="-8467"/>
            <a:ext cx="9144000" cy="823914"/>
          </a:xfrm>
          <a:prstGeom prst="rect">
            <a:avLst/>
          </a:prstGeom>
          <a:solidFill>
            <a:srgbClr val="FFC214"/>
          </a:solidFill>
        </p:spPr>
        <p:txBody>
          <a:bodyPr lIns="0" tIns="0" rIns="0" bIns="0"/>
          <a:lstStyle/>
          <a:p>
            <a:pPr lvl="0" algn="l" defTabSz="315468">
              <a:defRPr sz="1800"/>
            </a:pPr>
            <a:r>
              <a:rPr b="1" sz="1932"/>
              <a:t>1. La croissance, la maladie de langueur de l’emploi: Un bilan (1975-2015) (1)</a:t>
            </a:r>
            <a:endParaRPr b="1" sz="1932"/>
          </a:p>
          <a:p>
            <a:pPr lvl="0" algn="l" defTabSz="315468">
              <a:defRPr sz="1800"/>
            </a:pPr>
            <a:r>
              <a:rPr b="1" sz="1932"/>
              <a:t>经济增长和“病情缠绵”的就业状况：综述1（1975-2015）</a:t>
            </a:r>
          </a:p>
        </p:txBody>
      </p:sp>
      <p:sp>
        <p:nvSpPr>
          <p:cNvPr id="72" name="Shape 72"/>
          <p:cNvSpPr/>
          <p:nvPr>
            <p:ph type="body" idx="1"/>
          </p:nvPr>
        </p:nvSpPr>
        <p:spPr>
          <a:xfrm>
            <a:off x="0" y="823912"/>
            <a:ext cx="9144000" cy="6034088"/>
          </a:xfrm>
          <a:prstGeom prst="rect">
            <a:avLst/>
          </a:prstGeom>
          <a:solidFill>
            <a:srgbClr val="808080"/>
          </a:solidFill>
        </p:spPr>
        <p:txBody>
          <a:bodyPr lIns="0" tIns="0" rIns="0" bIns="0"/>
          <a:lstStyle/>
          <a:p>
            <a:pPr lvl="0" marL="0" indent="0" defTabSz="370331">
              <a:lnSpc>
                <a:spcPct val="90000"/>
              </a:lnSpc>
              <a:spcBef>
                <a:spcPts val="400"/>
              </a:spcBef>
              <a:buSzTx/>
              <a:buNone/>
              <a:defRPr sz="1800"/>
            </a:pPr>
            <a:r>
              <a:rPr b="1" sz="1782">
                <a:solidFill>
                  <a:srgbClr val="FFFFFF"/>
                </a:solidFill>
              </a:rPr>
              <a:t>1.1. La maladie de langueur européenne est-elle l’exception ?  A première vue, oui. 欧洲的长期衰弱是例外吗？乍一看，是的。</a:t>
            </a:r>
            <a:endParaRPr b="1" sz="1944">
              <a:solidFill>
                <a:srgbClr val="FFFFFF"/>
              </a:solidFill>
            </a:endParaRPr>
          </a:p>
          <a:p>
            <a:pPr lvl="0" marL="0" indent="0" defTabSz="370331">
              <a:lnSpc>
                <a:spcPct val="90000"/>
              </a:lnSpc>
              <a:spcBef>
                <a:spcPts val="400"/>
              </a:spcBef>
              <a:buSzTx/>
              <a:buNone/>
              <a:defRPr sz="1800"/>
            </a:pPr>
            <a:r>
              <a:rPr b="1" sz="1782">
                <a:solidFill>
                  <a:srgbClr val="FFFFFF"/>
                </a:solidFill>
              </a:rPr>
              <a:t>1.2. Taux de croissance du centre de l’économie monde, médiocre à partir de 1975 surtout après les 30 Glorieuses (1945-1975). On revient au XIX° avec des moyennes de 0,5 à 1,5 %. 曾经的世界经济增长中心，1975年后发展一般，尤其是在30年的辉煌之后。现状是增长率回到19世纪的0.5％到1.5%。 </a:t>
            </a:r>
            <a:endParaRPr b="1" sz="1944">
              <a:solidFill>
                <a:srgbClr val="FFFFFF"/>
              </a:solidFill>
            </a:endParaRPr>
          </a:p>
          <a:p>
            <a:pPr lvl="0" marL="0" indent="0" defTabSz="370331">
              <a:lnSpc>
                <a:spcPct val="90000"/>
              </a:lnSpc>
              <a:spcBef>
                <a:spcPts val="400"/>
              </a:spcBef>
              <a:buSzTx/>
              <a:buNone/>
              <a:defRPr sz="1800"/>
            </a:pPr>
            <a:r>
              <a:rPr b="1" sz="1782">
                <a:solidFill>
                  <a:srgbClr val="FFFFFF"/>
                </a:solidFill>
              </a:rPr>
              <a:t>1.3. Exception notable des émergents, déplacement du centre de gravité de l’économie monde à partir de 1976  avec une phase de croissance autour de 10%  pour les BRICS.值得注意的是1976年后新兴国家带来的世界经济重心转变。增长率在金砖四国高达10％左右。</a:t>
            </a:r>
            <a:endParaRPr sz="2349"/>
          </a:p>
          <a:p>
            <a:pPr lvl="0" marL="0" indent="0" defTabSz="370331">
              <a:lnSpc>
                <a:spcPct val="90000"/>
              </a:lnSpc>
              <a:spcBef>
                <a:spcPts val="400"/>
              </a:spcBef>
              <a:buSzTx/>
              <a:buNone/>
              <a:defRPr sz="1800"/>
            </a:pPr>
            <a:r>
              <a:rPr b="1" sz="1782">
                <a:solidFill>
                  <a:srgbClr val="FFFFFF"/>
                </a:solidFill>
              </a:rPr>
              <a:t>1.4. Toutefois au sein des pays en voie de développement, les disparités se creusent et la situation  des 20% des pays les plus pauvres s’est aggravée. </a:t>
            </a:r>
            <a:endParaRPr b="1" sz="1782">
              <a:solidFill>
                <a:srgbClr val="FFFFFF"/>
              </a:solidFill>
            </a:endParaRPr>
          </a:p>
          <a:p>
            <a:pPr lvl="0" marL="0" indent="0" defTabSz="370331">
              <a:lnSpc>
                <a:spcPct val="90000"/>
              </a:lnSpc>
              <a:spcBef>
                <a:spcPts val="400"/>
              </a:spcBef>
              <a:buSzTx/>
              <a:buNone/>
              <a:defRPr sz="1800"/>
            </a:pPr>
            <a:r>
              <a:rPr b="1" sz="1782">
                <a:solidFill>
                  <a:srgbClr val="FFFFFF"/>
                </a:solidFill>
              </a:rPr>
              <a:t> 尽管如此，在发展中国家内部，不平等加剧了，最贫穷国家中五分之一的国家情况恶化。</a:t>
            </a:r>
            <a:endParaRPr b="1" sz="1944">
              <a:solidFill>
                <a:srgbClr val="FFFFFF"/>
              </a:solidFill>
            </a:endParaRPr>
          </a:p>
          <a:p>
            <a:pPr lvl="0" marL="0" indent="0" defTabSz="370331">
              <a:lnSpc>
                <a:spcPct val="90000"/>
              </a:lnSpc>
              <a:spcBef>
                <a:spcPts val="400"/>
              </a:spcBef>
              <a:buSzTx/>
              <a:buNone/>
              <a:defRPr sz="1800"/>
            </a:pPr>
            <a:r>
              <a:rPr b="1" sz="1782">
                <a:solidFill>
                  <a:srgbClr val="FFFFFF"/>
                </a:solidFill>
              </a:rPr>
              <a:t>1.5. Sur le plan de l’emploi globalement on a assisté à une intégration de 250 ) 300  millions de personnes dans le salariat, particulièrement les ouvriers d’industrie dans les ateliers du monde ( Chine côtière, Etat de Sao Paulo)</a:t>
            </a:r>
            <a:endParaRPr b="1" sz="1782">
              <a:solidFill>
                <a:srgbClr val="FFFFFF"/>
              </a:solidFill>
            </a:endParaRPr>
          </a:p>
          <a:p>
            <a:pPr lvl="0" marL="0" indent="0" defTabSz="370331">
              <a:lnSpc>
                <a:spcPct val="90000"/>
              </a:lnSpc>
              <a:spcBef>
                <a:spcPts val="400"/>
              </a:spcBef>
              <a:buSzTx/>
              <a:buNone/>
              <a:defRPr sz="1800"/>
            </a:pPr>
            <a:r>
              <a:rPr b="1" sz="1782">
                <a:solidFill>
                  <a:srgbClr val="FFFFFF"/>
                </a:solidFill>
              </a:rPr>
              <a:t>就业上，总体上看，有25亿到30亿人加入雇佣行列，尤其在世界工厂里，产业工人数量急剧增加。（中国沿海地区和圣保罗州）</a:t>
            </a:r>
            <a:endParaRPr sz="2349"/>
          </a:p>
          <a:p>
            <a:pPr lvl="0" marL="0" indent="0" defTabSz="370331">
              <a:lnSpc>
                <a:spcPct val="90000"/>
              </a:lnSpc>
              <a:spcBef>
                <a:spcPts val="400"/>
              </a:spcBef>
              <a:buSzTx/>
              <a:buNone/>
              <a:defRPr sz="1800"/>
            </a:pPr>
            <a:r>
              <a:rPr b="1" sz="1782">
                <a:solidFill>
                  <a:srgbClr val="FFFFFF"/>
                </a:solidFill>
              </a:rPr>
              <a:t>1.6.Ce bilan contredit  l’idée fréquemment énoncée d’un déclin brutal de la classe ouvrière. C’est vrai au Nord, mais cela a été compensé au Sud au moins jusqu’à  maintenant. </a:t>
            </a:r>
            <a:endParaRPr b="1" sz="1944">
              <a:solidFill>
                <a:srgbClr val="FFFFFF"/>
              </a:solidFill>
            </a:endParaRPr>
          </a:p>
          <a:p>
            <a:pPr lvl="0" marL="0" indent="0" defTabSz="370331">
              <a:lnSpc>
                <a:spcPct val="90000"/>
              </a:lnSpc>
              <a:spcBef>
                <a:spcPts val="400"/>
              </a:spcBef>
              <a:buSzTx/>
              <a:buNone/>
              <a:defRPr sz="1800"/>
            </a:pPr>
            <a:r>
              <a:rPr b="1" sz="1782">
                <a:solidFill>
                  <a:srgbClr val="FFFFFF"/>
                </a:solidFill>
              </a:rPr>
              <a:t>  这个综述反对了常见的观点，即工人阶级急剧衰退。在北方国家确实如此，但在南方国家至少到今天为止，这种衰退已被逆转。</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 name="Shape 74"/>
          <p:cNvSpPr/>
          <p:nvPr>
            <p:ph type="title"/>
          </p:nvPr>
        </p:nvSpPr>
        <p:spPr>
          <a:xfrm>
            <a:off x="0" y="0"/>
            <a:ext cx="9144000" cy="823913"/>
          </a:xfrm>
          <a:prstGeom prst="rect">
            <a:avLst/>
          </a:prstGeom>
          <a:solidFill>
            <a:srgbClr val="FFC214"/>
          </a:solidFill>
        </p:spPr>
        <p:txBody>
          <a:bodyPr lIns="0" tIns="0" rIns="0" bIns="0"/>
          <a:lstStyle>
            <a:lvl1pPr algn="l" defTabSz="402336">
              <a:defRPr b="1" sz="2464"/>
            </a:lvl1pPr>
          </a:lstStyle>
          <a:p>
            <a:pPr lvl="0">
              <a:defRPr b="0" sz="1800"/>
            </a:pPr>
            <a:r>
              <a:rPr b="1" sz="2464"/>
              <a:t>1. La croissance, maladies de langueur: Un bilan (1975-2015) (2) 经济增长和“病情缠绵”的就业状况：综述2</a:t>
            </a:r>
          </a:p>
        </p:txBody>
      </p:sp>
      <p:sp>
        <p:nvSpPr>
          <p:cNvPr id="75" name="Shape 75"/>
          <p:cNvSpPr/>
          <p:nvPr>
            <p:ph type="body" idx="1"/>
          </p:nvPr>
        </p:nvSpPr>
        <p:spPr>
          <a:xfrm>
            <a:off x="0" y="823912"/>
            <a:ext cx="9144000" cy="6034088"/>
          </a:xfrm>
          <a:prstGeom prst="rect">
            <a:avLst/>
          </a:prstGeom>
          <a:solidFill>
            <a:srgbClr val="808080"/>
          </a:solidFill>
        </p:spPr>
        <p:txBody>
          <a:bodyPr lIns="0" tIns="0" rIns="0" bIns="0"/>
          <a:lstStyle/>
          <a:p>
            <a:pPr lvl="0" marL="0" indent="0" defTabSz="361188">
              <a:lnSpc>
                <a:spcPct val="80000"/>
              </a:lnSpc>
              <a:spcBef>
                <a:spcPts val="400"/>
              </a:spcBef>
              <a:buSzTx/>
              <a:buNone/>
              <a:defRPr sz="1800"/>
            </a:pPr>
            <a:r>
              <a:rPr b="1" sz="1738">
                <a:solidFill>
                  <a:srgbClr val="FFFFFF"/>
                </a:solidFill>
              </a:rPr>
              <a:t>1.7. La mondialisation actuelle, (la troisième ou quatrième) a engendré de l’emploi et de la croissance. Il serait stupide de le nier.当今的全球化（第三或第四次全球化）带来了就业和经济增长。否认这一点是愚蠢的。 </a:t>
            </a:r>
            <a:endParaRPr sz="1738"/>
          </a:p>
          <a:p>
            <a:pPr lvl="0" marL="0" indent="0" defTabSz="361188">
              <a:lnSpc>
                <a:spcPct val="80000"/>
              </a:lnSpc>
              <a:spcBef>
                <a:spcPts val="400"/>
              </a:spcBef>
              <a:buSzTx/>
              <a:buNone/>
              <a:defRPr sz="1800"/>
            </a:pPr>
            <a:r>
              <a:rPr b="1" sz="1738">
                <a:solidFill>
                  <a:srgbClr val="FFFFFF"/>
                </a:solidFill>
              </a:rPr>
              <a:t>1.8. Mais il serait tout aussi partiel de ne pas constater que les zones où l’emploi a crû de façon spectaculaire  ont surtout vu s’accroître le travail banal, peu qualifié.但如果不承认就业增长显著的地区主要是低端工作的增加，也不够全面。</a:t>
            </a:r>
            <a:endParaRPr sz="1738"/>
          </a:p>
          <a:p>
            <a:pPr lvl="0" marL="0" indent="0" defTabSz="361188">
              <a:lnSpc>
                <a:spcPct val="80000"/>
              </a:lnSpc>
              <a:spcBef>
                <a:spcPts val="400"/>
              </a:spcBef>
              <a:buSzTx/>
              <a:buNone/>
              <a:defRPr sz="1800"/>
            </a:pPr>
            <a:r>
              <a:rPr b="1" sz="1738">
                <a:solidFill>
                  <a:srgbClr val="FFFFFF"/>
                </a:solidFill>
              </a:rPr>
              <a:t>1.9. Et que dans les zones déjà développées par la révolution industrielle, le modèle fordiste s’est effrité avec la crise du pétrole, sans être relayé en termes d’emploi par  l’informatique et l’électronique ( Solow se demandait dans les années 1980-1990 où étaient passé les augmentations de productivité des ordinateurs)  Tandis que les secteurs bancaires, financiers, les services aux entreprises créaient des emplois mais pas en nombre suffisant pour faire reculer une montée du chômage structurelle de plus en plus préoccupante dans les pays du Nord. 同时，要看到，通过工业革命发展起来的发达地区，福特模式已伴随石油危机而瓦解，而信息电子产业也没能后来居上创造就业。（索洛在80-90年代提出过“IT产业对生产率的推动到底体现在哪里”的问题。）同时，银行，金融，企业服务等行业创造就业机会，但并不足以抵消在北方国家逐级攀高的结构性失业率。</a:t>
            </a:r>
            <a:endParaRPr sz="1738"/>
          </a:p>
          <a:p>
            <a:pPr lvl="0" marL="0" indent="0" defTabSz="361188">
              <a:lnSpc>
                <a:spcPct val="80000"/>
              </a:lnSpc>
              <a:spcBef>
                <a:spcPts val="400"/>
              </a:spcBef>
              <a:buSzTx/>
              <a:buNone/>
              <a:defRPr sz="1800"/>
            </a:pPr>
            <a:r>
              <a:rPr b="1" sz="1738">
                <a:solidFill>
                  <a:srgbClr val="FFFFFF"/>
                </a:solidFill>
              </a:rPr>
              <a:t>1.10. Les raisons du faible contenu en emploi de la croissance  au Japon, aux Etats-Unis, en Europe sont multiples mais se sont avérées convergentes  jusqu’au début du troisième millénaire. On a évoqué pour les pays développés la fin de l’abondance de main d’œuvre, la hausse du prix de l’énergie puis son instabilité, la fin également de la reconstruction  de l’après guerre. Mais, dés avant la crise pétrolière de 1974, le Rapport du Club de Rome (1972) avait souligné les limites intrinsèques d’une croissance illimitée  dans un monde fini. </a:t>
            </a:r>
            <a:endParaRPr b="1" sz="1738">
              <a:solidFill>
                <a:srgbClr val="FFFFFF"/>
              </a:solidFill>
            </a:endParaRPr>
          </a:p>
          <a:p>
            <a:pPr lvl="0" marL="0" indent="0" defTabSz="361188">
              <a:lnSpc>
                <a:spcPct val="80000"/>
              </a:lnSpc>
              <a:spcBef>
                <a:spcPts val="400"/>
              </a:spcBef>
              <a:buSzTx/>
              <a:buNone/>
              <a:defRPr sz="1800"/>
            </a:pPr>
            <a:r>
              <a:rPr b="1" sz="1738">
                <a:solidFill>
                  <a:srgbClr val="FFFFFF"/>
                </a:solidFill>
              </a:rPr>
              <a:t>在日本，美国和欧洲就业增长缓慢的原因多种多样，但到21世纪初之前，彼此比较相似。在发达国家，充足劳动力时代的结束，能源价格增加及其不稳定性，二战后重建时代的结束，都是我们提到过的原因。 但是在1974年石油危机之前，罗马俱乐部报告于1972年提出，在一个有穷世界里无限经济增长的内在局限性。</a:t>
            </a:r>
          </a:p>
        </p:txBody>
      </p:sp>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Shape 77"/>
          <p:cNvSpPr/>
          <p:nvPr>
            <p:ph type="title"/>
          </p:nvPr>
        </p:nvSpPr>
        <p:spPr>
          <a:xfrm>
            <a:off x="0" y="0"/>
            <a:ext cx="9144000" cy="823913"/>
          </a:xfrm>
          <a:prstGeom prst="rect">
            <a:avLst/>
          </a:prstGeom>
          <a:solidFill>
            <a:srgbClr val="FFC214"/>
          </a:solidFill>
        </p:spPr>
        <p:txBody>
          <a:bodyPr lIns="0" tIns="0" rIns="0" bIns="0"/>
          <a:lstStyle/>
          <a:p>
            <a:pPr lvl="0" algn="l" defTabSz="356615">
              <a:defRPr sz="1800"/>
            </a:pPr>
            <a:r>
              <a:rPr b="1" sz="1403"/>
              <a:t>1. La croissance, maladies de langueur: Un bilan (3)  经济增长和“病情缠绵”的就业状况：综述(1975-2015) (3) </a:t>
            </a:r>
            <a:endParaRPr b="1" sz="1403"/>
          </a:p>
          <a:p>
            <a:pPr lvl="0" algn="l" defTabSz="356615">
              <a:defRPr sz="1800"/>
            </a:pPr>
            <a:endParaRPr b="1" sz="1403"/>
          </a:p>
        </p:txBody>
      </p:sp>
      <p:sp>
        <p:nvSpPr>
          <p:cNvPr id="78" name="Shape 78"/>
          <p:cNvSpPr/>
          <p:nvPr>
            <p:ph type="body" idx="1"/>
          </p:nvPr>
        </p:nvSpPr>
        <p:spPr>
          <a:xfrm>
            <a:off x="0" y="493712"/>
            <a:ext cx="9144000" cy="6364289"/>
          </a:xfrm>
          <a:prstGeom prst="rect">
            <a:avLst/>
          </a:prstGeom>
          <a:solidFill>
            <a:srgbClr val="808080"/>
          </a:solidFill>
        </p:spPr>
        <p:txBody>
          <a:bodyPr lIns="0" tIns="0" rIns="0" bIns="0"/>
          <a:lstStyle/>
          <a:p>
            <a:pPr lvl="0" marL="0" indent="0" defTabSz="397763">
              <a:lnSpc>
                <a:spcPct val="80000"/>
              </a:lnSpc>
              <a:spcBef>
                <a:spcPts val="400"/>
              </a:spcBef>
              <a:buSzTx/>
              <a:buNone/>
              <a:defRPr sz="1800"/>
            </a:pPr>
            <a:r>
              <a:rPr b="1" sz="1740">
                <a:solidFill>
                  <a:srgbClr val="FFFFFF"/>
                </a:solidFill>
              </a:rPr>
              <a:t>1.11. La crise écologique est née dans des économies développées qui avaient perdu le dynamisme de leur croissance. Dès le protocole de Kyôto, une prise de conscience a  touché l’ensemble des pays mais la faiblesse même de la croissance au Nord, comme le </a:t>
            </a:r>
            <a:r>
              <a:rPr b="1" i="1" sz="1740">
                <a:solidFill>
                  <a:srgbClr val="FFFFFF"/>
                </a:solidFill>
              </a:rPr>
              <a:t>take off </a:t>
            </a:r>
            <a:r>
              <a:rPr b="1" sz="1740">
                <a:solidFill>
                  <a:srgbClr val="FFFFFF"/>
                </a:solidFill>
              </a:rPr>
              <a:t>chinois et celui des « petits dragons » ont eu le même effet.</a:t>
            </a:r>
            <a:endParaRPr b="1" sz="1740">
              <a:solidFill>
                <a:srgbClr val="FFFFFF"/>
              </a:solidFill>
            </a:endParaRPr>
          </a:p>
          <a:p>
            <a:pPr lvl="0" marL="0" indent="0" defTabSz="397763">
              <a:lnSpc>
                <a:spcPct val="80000"/>
              </a:lnSpc>
              <a:spcBef>
                <a:spcPts val="400"/>
              </a:spcBef>
              <a:buSzTx/>
              <a:buNone/>
              <a:defRPr sz="1800"/>
            </a:pPr>
            <a:r>
              <a:rPr b="1" sz="1740">
                <a:solidFill>
                  <a:srgbClr val="FFFFFF"/>
                </a:solidFill>
              </a:rPr>
              <a:t>环境危机产生于已失去经济增长动力的发达国家中。京都议定书签订之后，各国都认识到了环境的重要性，但北方国家本身增长的衰弱，中国经济的兴起，亚洲四小龙的崛起，产生了同一个结果。</a:t>
            </a:r>
            <a:endParaRPr sz="1740"/>
          </a:p>
          <a:p>
            <a:pPr lvl="0" marL="0" indent="0" defTabSz="397763">
              <a:lnSpc>
                <a:spcPct val="80000"/>
              </a:lnSpc>
              <a:spcBef>
                <a:spcPts val="400"/>
              </a:spcBef>
              <a:buSzTx/>
              <a:buNone/>
              <a:defRPr sz="1800"/>
            </a:pPr>
            <a:r>
              <a:rPr b="1" sz="1740">
                <a:solidFill>
                  <a:srgbClr val="FFFFFF"/>
                </a:solidFill>
              </a:rPr>
              <a:t>1.12. Les objectifs de décarbonisation de la croissance à la fois pour des raisons de pollution et pour des raisons de nécessité de limiter le réchauffement climatique, se sont trouvés subordonnés dans les grands pays à une reprise de la croissance à tout prix. Les principaux pollueurs planétaires ont récusé des objectifs chiffrés de réduction d’émission des gaz à effet de serre. Après les espoirs de Kyôto sont venus les désillusions du Sommet mondial de Copenhague. Particulièrement frappants ont été le virage américain avec le développement massif de l’exploitation du gaz de schistes  et du pétrole bitumineux en Amérique du Nord qui a conduit les Etats-Unis à devenir autosuffisant en pétrole et gaz et d’autre part l’accélération de l’exploitation de charbon en Chine  ( le chiffre actuel est de 1,35 milliard de tonnes  de charbon consommés  et la part des centrales thermiques fonctionnant au pétrole , au gaz et au charbon est considérable. Mais la Pologne, la Russie, l’Allemagne  elles aussi n’accomplissent des efforts de remplacement des énergies fossiles par des énergies renouvelables qu’en accroissant dans un premier temps  le dégagement de gaz a effet de serre. La « transition énergétique Suédoise » fait figure encore d’exception. </a:t>
            </a:r>
            <a:endParaRPr b="1" sz="1740">
              <a:solidFill>
                <a:srgbClr val="FFFFFF"/>
              </a:solidFill>
            </a:endParaRPr>
          </a:p>
          <a:p>
            <a:pPr lvl="0" marL="0" indent="0" defTabSz="397763">
              <a:lnSpc>
                <a:spcPct val="80000"/>
              </a:lnSpc>
              <a:spcBef>
                <a:spcPts val="400"/>
              </a:spcBef>
              <a:buSzTx/>
              <a:buNone/>
              <a:defRPr sz="1800"/>
            </a:pPr>
            <a:endParaRPr b="1" sz="1740">
              <a:solidFill>
                <a:srgbClr val="FFFFFF"/>
              </a:solidFill>
            </a:endParaRPr>
          </a:p>
          <a:p>
            <a:pPr lvl="0" marL="0" indent="0" defTabSz="397763">
              <a:lnSpc>
                <a:spcPct val="80000"/>
              </a:lnSpc>
              <a:spcBef>
                <a:spcPts val="400"/>
              </a:spcBef>
              <a:buSzTx/>
              <a:buNone/>
              <a:defRPr sz="1800"/>
            </a:pPr>
            <a:r>
              <a:rPr b="1" sz="1740">
                <a:solidFill>
                  <a:srgbClr val="FFFFFF"/>
                </a:solidFill>
              </a:rPr>
              <a:t>因为污染，也因为有必要控制气候变暖现象，人们制定了去经济去碳化目标。但这些目标对于急于不惜一切代价获得经济复苏的大国来说，不是首要任务。全球主要污染源国不承认降低温室气体排放的数量化目标。京都带来希望之后，哥本哈根全球峰会带来了失望。尤其令人震惊的是美国的变化。美国大量开展页岩气和沥青油的开采，以保证石油燃气自给自足。中国煤矿开采加速（目前数字是，中国消费13亿5千万吨煤炭，依靠石油，燃气和煤炭发电的热电站很多。但波兰，俄罗斯，德国等国也没有完成以可再生能源代替化石能源的目标，只是先减少了温室气体的排放。瑞典式能源转变过渡仍不过是例外而已。</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outerShdw sx="100000" sy="100000" kx="0" ky="0" algn="b" rotWithShape="0" blurRad="38100" dist="23000" dir="540000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F81BD"/>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outerShdw sx="100000" sy="100000" kx="0" ky="0" algn="b" rotWithShape="0" blurRad="38100" dist="23000" dir="540000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4F81BD"/>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